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3" r:id="rId4"/>
    <p:sldMasterId id="2147483832" r:id="rId5"/>
  </p:sldMasterIdLst>
  <p:notesMasterIdLst>
    <p:notesMasterId r:id="rId28"/>
  </p:notesMasterIdLst>
  <p:sldIdLst>
    <p:sldId id="298" r:id="rId6"/>
    <p:sldId id="324" r:id="rId7"/>
    <p:sldId id="321" r:id="rId8"/>
    <p:sldId id="322" r:id="rId9"/>
    <p:sldId id="301" r:id="rId10"/>
    <p:sldId id="302" r:id="rId11"/>
    <p:sldId id="303" r:id="rId12"/>
    <p:sldId id="313" r:id="rId13"/>
    <p:sldId id="304" r:id="rId14"/>
    <p:sldId id="305" r:id="rId15"/>
    <p:sldId id="306" r:id="rId16"/>
    <p:sldId id="323" r:id="rId17"/>
    <p:sldId id="308" r:id="rId18"/>
    <p:sldId id="317" r:id="rId19"/>
    <p:sldId id="309" r:id="rId20"/>
    <p:sldId id="310" r:id="rId21"/>
    <p:sldId id="311" r:id="rId22"/>
    <p:sldId id="320" r:id="rId23"/>
    <p:sldId id="325" r:id="rId24"/>
    <p:sldId id="312" r:id="rId25"/>
    <p:sldId id="326" r:id="rId26"/>
    <p:sldId id="32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nmaysm66@gmail.com" initials="c" lastIdx="1" clrIdx="0">
    <p:extLst>
      <p:ext uri="{19B8F6BF-5375-455C-9EA6-DF929625EA0E}">
        <p15:presenceInfo xmlns:p15="http://schemas.microsoft.com/office/powerpoint/2012/main" userId="9fe74d4c050abb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D6DA71-B8A6-4853-94AE-06B4C07C6CE0}" type="datetimeFigureOut">
              <a:rPr lang="en-IN" smtClean="0"/>
              <a:t>26-02-2023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5983B3-242B-45B7-80A8-D1CC5FCDC233}" type="slidenum">
              <a:rPr lang="en-IN" smtClean="0"/>
              <a:t>‹#›</a:t>
            </a:fld>
            <a:endParaRPr lang="en-IN" dirty="0"/>
          </a:p>
        </p:txBody>
      </p:sp>
    </p:spTree>
    <p:extLst>
      <p:ext uri="{BB962C8B-B14F-4D97-AF65-F5344CB8AC3E}">
        <p14:creationId xmlns:p14="http://schemas.microsoft.com/office/powerpoint/2010/main" val="3397689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3210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2/26/2023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50447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78116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575638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64898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618711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1730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54175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664383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149321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9899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0019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3181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8044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5128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85648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9768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44139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777540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2/26/2023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15447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2/26/2023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6561793"/>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838663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0429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3172469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613111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5394158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36617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516120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19828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303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3732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7032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9209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03434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2/26/2023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583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2D6E202-B606-4609-B914-27C9371A1F6D}" type="datetime1">
              <a:rPr lang="en-US" smtClean="0"/>
              <a:t>2/26/2023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14270000"/>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2D6E202-B606-4609-B914-27C9371A1F6D}" type="datetime1">
              <a:rPr lang="en-US" smtClean="0"/>
              <a:t>2/26/2023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1348772"/>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06A3C9-74EF-4F4C-9330-E1C794E77662}"/>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5"/>
                    </a14:imgEffect>
                  </a14:imgLayer>
                </a14:imgProps>
              </a:ext>
            </a:extLst>
          </a:blip>
          <a:stretch>
            <a:fillRect/>
          </a:stretch>
        </p:blipFill>
        <p:spPr>
          <a:xfrm>
            <a:off x="0" y="0"/>
            <a:ext cx="12192000" cy="6854871"/>
          </a:xfrm>
          <a:prstGeom prst="rect">
            <a:avLst/>
          </a:prstGeom>
        </p:spPr>
      </p:pic>
      <p:sp>
        <p:nvSpPr>
          <p:cNvPr id="7" name="Title 6">
            <a:extLst>
              <a:ext uri="{FF2B5EF4-FFF2-40B4-BE49-F238E27FC236}">
                <a16:creationId xmlns:a16="http://schemas.microsoft.com/office/drawing/2014/main" id="{74238835-8B66-49CE-8C7C-49BEF6C120E8}"/>
              </a:ext>
            </a:extLst>
          </p:cNvPr>
          <p:cNvSpPr>
            <a:spLocks noGrp="1"/>
          </p:cNvSpPr>
          <p:nvPr>
            <p:ph type="ctrTitle"/>
          </p:nvPr>
        </p:nvSpPr>
        <p:spPr>
          <a:xfrm>
            <a:off x="153397" y="414369"/>
            <a:ext cx="7766936" cy="1646302"/>
          </a:xfrm>
        </p:spPr>
        <p:txBody>
          <a:bodyPr>
            <a:normAutofit fontScale="90000"/>
          </a:bodyPr>
          <a:lstStyle/>
          <a:p>
            <a:r>
              <a:rPr lang="en-IN" sz="9600" b="1" dirty="0">
                <a:solidFill>
                  <a:schemeClr val="bg1"/>
                </a:solidFill>
              </a:rPr>
              <a:t>HR Analytics</a:t>
            </a:r>
            <a:br>
              <a:rPr lang="en-IN" sz="4800" b="1" dirty="0">
                <a:solidFill>
                  <a:schemeClr val="bg1"/>
                </a:solidFill>
              </a:rPr>
            </a:br>
            <a:r>
              <a:rPr lang="en-IN" b="1" dirty="0">
                <a:solidFill>
                  <a:schemeClr val="bg1"/>
                </a:solidFill>
              </a:rPr>
              <a:t>Employee Retention</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057A7C-53EA-4E9A-460A-84EDBBCA9342}"/>
              </a:ext>
            </a:extLst>
          </p:cNvPr>
          <p:cNvSpPr txBox="1"/>
          <p:nvPr/>
        </p:nvSpPr>
        <p:spPr>
          <a:xfrm>
            <a:off x="173617" y="3546943"/>
            <a:ext cx="5276925" cy="1200329"/>
          </a:xfrm>
          <a:prstGeom prst="rect">
            <a:avLst/>
          </a:prstGeom>
          <a:noFill/>
        </p:spPr>
        <p:txBody>
          <a:bodyPr wrap="square" rtlCol="0">
            <a:spAutoFit/>
          </a:bodyPr>
          <a:lstStyle/>
          <a:p>
            <a:r>
              <a:rPr lang="en-IN" sz="2400" dirty="0"/>
              <a:t>we can say that average hourly rate of male research scientist is </a:t>
            </a:r>
            <a:r>
              <a:rPr lang="en-IN" sz="2400" b="1" dirty="0"/>
              <a:t>rupees 114 per hour. </a:t>
            </a:r>
          </a:p>
        </p:txBody>
      </p:sp>
      <p:pic>
        <p:nvPicPr>
          <p:cNvPr id="3" name="Content Placeholder 6">
            <a:extLst>
              <a:ext uri="{FF2B5EF4-FFF2-40B4-BE49-F238E27FC236}">
                <a16:creationId xmlns:a16="http://schemas.microsoft.com/office/drawing/2014/main" id="{2D7868E2-F304-212B-CD9B-266127EC8FBF}"/>
              </a:ext>
            </a:extLst>
          </p:cNvPr>
          <p:cNvPicPr>
            <a:picLocks noChangeAspect="1"/>
          </p:cNvPicPr>
          <p:nvPr/>
        </p:nvPicPr>
        <p:blipFill>
          <a:blip r:embed="rId2"/>
          <a:stretch>
            <a:fillRect/>
          </a:stretch>
        </p:blipFill>
        <p:spPr>
          <a:xfrm>
            <a:off x="173617" y="103218"/>
            <a:ext cx="7299218" cy="2607675"/>
          </a:xfrm>
          <a:prstGeom prst="rect">
            <a:avLst/>
          </a:prstGeom>
        </p:spPr>
      </p:pic>
      <p:sp>
        <p:nvSpPr>
          <p:cNvPr id="4" name="TextBox 3">
            <a:extLst>
              <a:ext uri="{FF2B5EF4-FFF2-40B4-BE49-F238E27FC236}">
                <a16:creationId xmlns:a16="http://schemas.microsoft.com/office/drawing/2014/main" id="{CBC4DC73-8D55-51C6-AD36-2ED432448003}"/>
              </a:ext>
            </a:extLst>
          </p:cNvPr>
          <p:cNvSpPr txBox="1"/>
          <p:nvPr/>
        </p:nvSpPr>
        <p:spPr>
          <a:xfrm>
            <a:off x="2718099" y="2728863"/>
            <a:ext cx="966395" cy="369332"/>
          </a:xfrm>
          <a:prstGeom prst="rect">
            <a:avLst/>
          </a:prstGeom>
          <a:noFill/>
        </p:spPr>
        <p:txBody>
          <a:bodyPr wrap="square" rtlCol="0">
            <a:spAutoFit/>
          </a:bodyPr>
          <a:lstStyle/>
          <a:p>
            <a:r>
              <a:rPr lang="en-US" dirty="0">
                <a:solidFill>
                  <a:schemeClr val="bg1"/>
                </a:solidFill>
              </a:rPr>
              <a:t>S</a:t>
            </a:r>
            <a:r>
              <a:rPr lang="en-IN" dirty="0">
                <a:solidFill>
                  <a:schemeClr val="bg1"/>
                </a:solidFill>
              </a:rPr>
              <a:t>QL</a:t>
            </a:r>
          </a:p>
        </p:txBody>
      </p:sp>
      <p:pic>
        <p:nvPicPr>
          <p:cNvPr id="5" name="Content Placeholder 19">
            <a:extLst>
              <a:ext uri="{FF2B5EF4-FFF2-40B4-BE49-F238E27FC236}">
                <a16:creationId xmlns:a16="http://schemas.microsoft.com/office/drawing/2014/main" id="{C521C204-6FF5-45D1-8DF4-351D13E2689D}"/>
              </a:ext>
            </a:extLst>
          </p:cNvPr>
          <p:cNvPicPr>
            <a:picLocks noChangeAspect="1"/>
          </p:cNvPicPr>
          <p:nvPr/>
        </p:nvPicPr>
        <p:blipFill>
          <a:blip r:embed="rId3"/>
          <a:stretch>
            <a:fillRect/>
          </a:stretch>
        </p:blipFill>
        <p:spPr>
          <a:xfrm>
            <a:off x="6741460" y="3334871"/>
            <a:ext cx="4937125" cy="2607675"/>
          </a:xfrm>
          <a:prstGeom prst="rect">
            <a:avLst/>
          </a:prstGeom>
        </p:spPr>
      </p:pic>
      <p:sp>
        <p:nvSpPr>
          <p:cNvPr id="6" name="TextBox 5">
            <a:extLst>
              <a:ext uri="{FF2B5EF4-FFF2-40B4-BE49-F238E27FC236}">
                <a16:creationId xmlns:a16="http://schemas.microsoft.com/office/drawing/2014/main" id="{6C030CB2-8C55-4EFB-985D-A160D7BC2E45}"/>
              </a:ext>
            </a:extLst>
          </p:cNvPr>
          <p:cNvSpPr txBox="1"/>
          <p:nvPr/>
        </p:nvSpPr>
        <p:spPr>
          <a:xfrm>
            <a:off x="8172411" y="5942546"/>
            <a:ext cx="1148080" cy="369332"/>
          </a:xfrm>
          <a:prstGeom prst="rect">
            <a:avLst/>
          </a:prstGeom>
          <a:noFill/>
        </p:spPr>
        <p:txBody>
          <a:bodyPr wrap="square" rtlCol="0">
            <a:spAutoFit/>
          </a:bodyPr>
          <a:lstStyle/>
          <a:p>
            <a:r>
              <a:rPr lang="en-IN" dirty="0">
                <a:solidFill>
                  <a:schemeClr val="bg1"/>
                </a:solidFill>
              </a:rPr>
              <a:t>Power BI</a:t>
            </a:r>
          </a:p>
        </p:txBody>
      </p:sp>
    </p:spTree>
    <p:extLst>
      <p:ext uri="{BB962C8B-B14F-4D97-AF65-F5344CB8AC3E}">
        <p14:creationId xmlns:p14="http://schemas.microsoft.com/office/powerpoint/2010/main" val="415115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E0B1-A4E7-D386-3BB4-9896BA4DF5F3}"/>
              </a:ext>
            </a:extLst>
          </p:cNvPr>
          <p:cNvSpPr>
            <a:spLocks noGrp="1"/>
          </p:cNvSpPr>
          <p:nvPr>
            <p:ph type="title"/>
          </p:nvPr>
        </p:nvSpPr>
        <p:spPr>
          <a:xfrm>
            <a:off x="677334" y="182283"/>
            <a:ext cx="10058400" cy="629919"/>
          </a:xfrm>
        </p:spPr>
        <p:txBody>
          <a:bodyPr>
            <a:normAutofit fontScale="90000"/>
          </a:bodyPr>
          <a:lstStyle/>
          <a:p>
            <a:br>
              <a:rPr lang="en-IN" sz="3200" dirty="0">
                <a:solidFill>
                  <a:schemeClr val="bg1"/>
                </a:solidFill>
              </a:rPr>
            </a:br>
            <a:r>
              <a:rPr lang="en-IN" sz="3200" dirty="0">
                <a:solidFill>
                  <a:schemeClr val="bg1"/>
                </a:solidFill>
              </a:rPr>
              <a:t>Attrition rate Vs Monthly income stats</a:t>
            </a:r>
            <a:br>
              <a:rPr lang="en-IN" dirty="0">
                <a:latin typeface="+mj-lt"/>
              </a:rPr>
            </a:br>
            <a:endParaRPr lang="en-IN" dirty="0"/>
          </a:p>
        </p:txBody>
      </p:sp>
      <p:sp>
        <p:nvSpPr>
          <p:cNvPr id="18" name="Content Placeholder 17">
            <a:extLst>
              <a:ext uri="{FF2B5EF4-FFF2-40B4-BE49-F238E27FC236}">
                <a16:creationId xmlns:a16="http://schemas.microsoft.com/office/drawing/2014/main" id="{AEEE4C78-1B3D-5E67-3013-66E00E6DC6A6}"/>
              </a:ext>
            </a:extLst>
          </p:cNvPr>
          <p:cNvSpPr>
            <a:spLocks noGrp="1"/>
          </p:cNvSpPr>
          <p:nvPr>
            <p:ph sz="half" idx="1"/>
          </p:nvPr>
        </p:nvSpPr>
        <p:spPr>
          <a:xfrm>
            <a:off x="142240" y="1102660"/>
            <a:ext cx="5541384" cy="1972234"/>
          </a:xfrm>
        </p:spPr>
        <p:txBody>
          <a:bodyPr>
            <a:normAutofit/>
          </a:bodyPr>
          <a:lstStyle/>
          <a:p>
            <a:pPr marL="0" indent="0">
              <a:buNone/>
            </a:pPr>
            <a:r>
              <a:rPr lang="en-IN" sz="2400" dirty="0">
                <a:solidFill>
                  <a:schemeClr val="tx1"/>
                </a:solidFill>
              </a:rPr>
              <a:t>This KPI is to find out the relation between monthly income and attrition rate.</a:t>
            </a:r>
          </a:p>
        </p:txBody>
      </p:sp>
      <p:pic>
        <p:nvPicPr>
          <p:cNvPr id="16" name="Picture 15">
            <a:extLst>
              <a:ext uri="{FF2B5EF4-FFF2-40B4-BE49-F238E27FC236}">
                <a16:creationId xmlns:a16="http://schemas.microsoft.com/office/drawing/2014/main" id="{136CBD69-782E-5FCB-9F7C-B35105A3529A}"/>
              </a:ext>
            </a:extLst>
          </p:cNvPr>
          <p:cNvPicPr>
            <a:picLocks noChangeAspect="1"/>
          </p:cNvPicPr>
          <p:nvPr/>
        </p:nvPicPr>
        <p:blipFill>
          <a:blip r:embed="rId2"/>
          <a:stretch>
            <a:fillRect/>
          </a:stretch>
        </p:blipFill>
        <p:spPr>
          <a:xfrm>
            <a:off x="5444178" y="654423"/>
            <a:ext cx="6285524" cy="3025402"/>
          </a:xfrm>
          <a:prstGeom prst="rect">
            <a:avLst/>
          </a:prstGeom>
        </p:spPr>
      </p:pic>
      <p:sp>
        <p:nvSpPr>
          <p:cNvPr id="5" name="TextBox 4">
            <a:extLst>
              <a:ext uri="{FF2B5EF4-FFF2-40B4-BE49-F238E27FC236}">
                <a16:creationId xmlns:a16="http://schemas.microsoft.com/office/drawing/2014/main" id="{C6F25A5B-83AC-3E48-D1FA-3DEFB9B9042A}"/>
              </a:ext>
            </a:extLst>
          </p:cNvPr>
          <p:cNvSpPr txBox="1"/>
          <p:nvPr/>
        </p:nvSpPr>
        <p:spPr>
          <a:xfrm>
            <a:off x="8298329" y="3758730"/>
            <a:ext cx="1419412" cy="369332"/>
          </a:xfrm>
          <a:prstGeom prst="rect">
            <a:avLst/>
          </a:prstGeom>
          <a:noFill/>
        </p:spPr>
        <p:txBody>
          <a:bodyPr wrap="square" rtlCol="0">
            <a:spAutoFit/>
          </a:bodyPr>
          <a:lstStyle/>
          <a:p>
            <a:r>
              <a:rPr lang="en-IN" dirty="0">
                <a:solidFill>
                  <a:schemeClr val="bg1"/>
                </a:solidFill>
              </a:rPr>
              <a:t>Tableau</a:t>
            </a:r>
            <a:r>
              <a:rPr lang="en-IN" dirty="0"/>
              <a:t> </a:t>
            </a:r>
          </a:p>
        </p:txBody>
      </p:sp>
      <p:pic>
        <p:nvPicPr>
          <p:cNvPr id="9" name="Content Placeholder 5">
            <a:extLst>
              <a:ext uri="{FF2B5EF4-FFF2-40B4-BE49-F238E27FC236}">
                <a16:creationId xmlns:a16="http://schemas.microsoft.com/office/drawing/2014/main" id="{361A6649-3E0C-4C31-9AA1-D26EC8AD8755}"/>
              </a:ext>
            </a:extLst>
          </p:cNvPr>
          <p:cNvPicPr>
            <a:picLocks noChangeAspect="1"/>
          </p:cNvPicPr>
          <p:nvPr/>
        </p:nvPicPr>
        <p:blipFill>
          <a:blip r:embed="rId3"/>
          <a:stretch>
            <a:fillRect/>
          </a:stretch>
        </p:blipFill>
        <p:spPr>
          <a:xfrm>
            <a:off x="142240" y="3702467"/>
            <a:ext cx="5653834" cy="2762864"/>
          </a:xfrm>
          <a:prstGeom prst="rect">
            <a:avLst/>
          </a:prstGeom>
        </p:spPr>
      </p:pic>
      <p:sp>
        <p:nvSpPr>
          <p:cNvPr id="10" name="TextBox 9">
            <a:extLst>
              <a:ext uri="{FF2B5EF4-FFF2-40B4-BE49-F238E27FC236}">
                <a16:creationId xmlns:a16="http://schemas.microsoft.com/office/drawing/2014/main" id="{9A80EB1E-870A-4F3B-8D7D-6E1C3CAD70B7}"/>
              </a:ext>
            </a:extLst>
          </p:cNvPr>
          <p:cNvSpPr txBox="1"/>
          <p:nvPr/>
        </p:nvSpPr>
        <p:spPr>
          <a:xfrm>
            <a:off x="2043952" y="6465331"/>
            <a:ext cx="1210235" cy="369332"/>
          </a:xfrm>
          <a:prstGeom prst="rect">
            <a:avLst/>
          </a:prstGeom>
          <a:noFill/>
        </p:spPr>
        <p:txBody>
          <a:bodyPr wrap="square" rtlCol="0">
            <a:spAutoFit/>
          </a:bodyPr>
          <a:lstStyle/>
          <a:p>
            <a:r>
              <a:rPr lang="en-US" dirty="0">
                <a:solidFill>
                  <a:schemeClr val="bg1"/>
                </a:solidFill>
              </a:rPr>
              <a:t>SQL</a:t>
            </a:r>
            <a:endParaRPr lang="en-IN" dirty="0">
              <a:solidFill>
                <a:schemeClr val="bg1"/>
              </a:solidFill>
            </a:endParaRPr>
          </a:p>
        </p:txBody>
      </p:sp>
    </p:spTree>
    <p:extLst>
      <p:ext uri="{BB962C8B-B14F-4D97-AF65-F5344CB8AC3E}">
        <p14:creationId xmlns:p14="http://schemas.microsoft.com/office/powerpoint/2010/main" val="4280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4A1F90-C537-CCCA-973F-53DDD32DAC77}"/>
              </a:ext>
            </a:extLst>
          </p:cNvPr>
          <p:cNvSpPr txBox="1"/>
          <p:nvPr/>
        </p:nvSpPr>
        <p:spPr>
          <a:xfrm>
            <a:off x="16341" y="3987828"/>
            <a:ext cx="5788305" cy="2308324"/>
          </a:xfrm>
          <a:prstGeom prst="rect">
            <a:avLst/>
          </a:prstGeom>
          <a:noFill/>
        </p:spPr>
        <p:txBody>
          <a:bodyPr wrap="square" rtlCol="0">
            <a:spAutoFit/>
          </a:bodyPr>
          <a:lstStyle/>
          <a:p>
            <a:r>
              <a:rPr lang="en-IN" sz="2400" dirty="0"/>
              <a:t>	From this we can conclude that attrition rate is not dependent on salary, as Attrition rate for all monthly income bins is nearly 50%.</a:t>
            </a:r>
          </a:p>
          <a:p>
            <a:endParaRPr lang="en-IN" sz="2400" dirty="0"/>
          </a:p>
          <a:p>
            <a:r>
              <a:rPr lang="en-IN" sz="2400" dirty="0"/>
              <a:t>	</a:t>
            </a:r>
          </a:p>
        </p:txBody>
      </p:sp>
      <p:pic>
        <p:nvPicPr>
          <p:cNvPr id="5" name="Content Placeholder 5">
            <a:extLst>
              <a:ext uri="{FF2B5EF4-FFF2-40B4-BE49-F238E27FC236}">
                <a16:creationId xmlns:a16="http://schemas.microsoft.com/office/drawing/2014/main" id="{A3EDB551-B817-41AC-A5B7-C3CE66F46B15}"/>
              </a:ext>
            </a:extLst>
          </p:cNvPr>
          <p:cNvPicPr>
            <a:picLocks noChangeAspect="1"/>
          </p:cNvPicPr>
          <p:nvPr/>
        </p:nvPicPr>
        <p:blipFill>
          <a:blip r:embed="rId2"/>
          <a:stretch>
            <a:fillRect/>
          </a:stretch>
        </p:blipFill>
        <p:spPr>
          <a:xfrm>
            <a:off x="5804646" y="3224032"/>
            <a:ext cx="6127378" cy="3159437"/>
          </a:xfrm>
          <a:prstGeom prst="rect">
            <a:avLst/>
          </a:prstGeom>
        </p:spPr>
      </p:pic>
      <p:sp>
        <p:nvSpPr>
          <p:cNvPr id="6" name="TextBox 5">
            <a:extLst>
              <a:ext uri="{FF2B5EF4-FFF2-40B4-BE49-F238E27FC236}">
                <a16:creationId xmlns:a16="http://schemas.microsoft.com/office/drawing/2014/main" id="{4B6C028E-F94D-408D-AF24-7701E331C15C}"/>
              </a:ext>
            </a:extLst>
          </p:cNvPr>
          <p:cNvSpPr txBox="1"/>
          <p:nvPr/>
        </p:nvSpPr>
        <p:spPr>
          <a:xfrm>
            <a:off x="7987553" y="6383470"/>
            <a:ext cx="2232212" cy="369332"/>
          </a:xfrm>
          <a:prstGeom prst="rect">
            <a:avLst/>
          </a:prstGeom>
          <a:noFill/>
        </p:spPr>
        <p:txBody>
          <a:bodyPr wrap="square" rtlCol="0">
            <a:spAutoFit/>
          </a:bodyPr>
          <a:lstStyle/>
          <a:p>
            <a:r>
              <a:rPr lang="en-US" dirty="0">
                <a:solidFill>
                  <a:schemeClr val="bg1"/>
                </a:solidFill>
              </a:rPr>
              <a:t>Power BI</a:t>
            </a:r>
            <a:endParaRPr lang="en-IN" dirty="0">
              <a:solidFill>
                <a:schemeClr val="bg1"/>
              </a:solidFill>
            </a:endParaRPr>
          </a:p>
        </p:txBody>
      </p:sp>
      <p:pic>
        <p:nvPicPr>
          <p:cNvPr id="7" name="Picture 6">
            <a:extLst>
              <a:ext uri="{FF2B5EF4-FFF2-40B4-BE49-F238E27FC236}">
                <a16:creationId xmlns:a16="http://schemas.microsoft.com/office/drawing/2014/main" id="{3C595559-6539-4B33-89AF-ACA6D77B5E5B}"/>
              </a:ext>
            </a:extLst>
          </p:cNvPr>
          <p:cNvPicPr>
            <a:picLocks noChangeAspect="1"/>
          </p:cNvPicPr>
          <p:nvPr/>
        </p:nvPicPr>
        <p:blipFill>
          <a:blip r:embed="rId3"/>
          <a:stretch>
            <a:fillRect/>
          </a:stretch>
        </p:blipFill>
        <p:spPr>
          <a:xfrm>
            <a:off x="206189" y="105198"/>
            <a:ext cx="10416988" cy="3025402"/>
          </a:xfrm>
          <a:prstGeom prst="rect">
            <a:avLst/>
          </a:prstGeom>
        </p:spPr>
      </p:pic>
      <p:sp>
        <p:nvSpPr>
          <p:cNvPr id="8" name="TextBox 7">
            <a:extLst>
              <a:ext uri="{FF2B5EF4-FFF2-40B4-BE49-F238E27FC236}">
                <a16:creationId xmlns:a16="http://schemas.microsoft.com/office/drawing/2014/main" id="{72C721B8-828B-4567-8F76-5F06C3853A21}"/>
              </a:ext>
            </a:extLst>
          </p:cNvPr>
          <p:cNvSpPr txBox="1"/>
          <p:nvPr/>
        </p:nvSpPr>
        <p:spPr>
          <a:xfrm>
            <a:off x="3065929" y="3189882"/>
            <a:ext cx="959224" cy="369332"/>
          </a:xfrm>
          <a:prstGeom prst="rect">
            <a:avLst/>
          </a:prstGeom>
          <a:noFill/>
        </p:spPr>
        <p:txBody>
          <a:bodyPr wrap="square" rtlCol="0">
            <a:spAutoFit/>
          </a:bodyPr>
          <a:lstStyle/>
          <a:p>
            <a:r>
              <a:rPr lang="en-US" dirty="0">
                <a:solidFill>
                  <a:schemeClr val="bg1"/>
                </a:solidFill>
              </a:rPr>
              <a:t>Excel</a:t>
            </a:r>
            <a:endParaRPr lang="en-IN" dirty="0">
              <a:solidFill>
                <a:schemeClr val="bg1"/>
              </a:solidFill>
            </a:endParaRPr>
          </a:p>
        </p:txBody>
      </p:sp>
    </p:spTree>
    <p:extLst>
      <p:ext uri="{BB962C8B-B14F-4D97-AF65-F5344CB8AC3E}">
        <p14:creationId xmlns:p14="http://schemas.microsoft.com/office/powerpoint/2010/main" val="2436301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9829-81E1-8DCA-24D2-51D4D76B1F77}"/>
              </a:ext>
            </a:extLst>
          </p:cNvPr>
          <p:cNvSpPr>
            <a:spLocks noGrp="1"/>
          </p:cNvSpPr>
          <p:nvPr>
            <p:ph type="title"/>
          </p:nvPr>
        </p:nvSpPr>
        <p:spPr>
          <a:xfrm>
            <a:off x="263133" y="122267"/>
            <a:ext cx="10716409" cy="873760"/>
          </a:xfrm>
        </p:spPr>
        <p:txBody>
          <a:bodyPr>
            <a:normAutofit fontScale="90000"/>
          </a:bodyPr>
          <a:lstStyle/>
          <a:p>
            <a:br>
              <a:rPr lang="en-IN" dirty="0">
                <a:solidFill>
                  <a:schemeClr val="accent2">
                    <a:lumMod val="50000"/>
                  </a:schemeClr>
                </a:solidFill>
              </a:rPr>
            </a:br>
            <a:r>
              <a:rPr lang="en-IN" dirty="0">
                <a:solidFill>
                  <a:schemeClr val="bg1"/>
                </a:solidFill>
              </a:rPr>
              <a:t>Average working years for each Department</a:t>
            </a:r>
            <a:br>
              <a:rPr lang="en-IN" sz="2000" dirty="0">
                <a:latin typeface="+mj-lt"/>
              </a:rPr>
            </a:br>
            <a:endParaRPr lang="en-IN" dirty="0"/>
          </a:p>
        </p:txBody>
      </p:sp>
      <p:sp>
        <p:nvSpPr>
          <p:cNvPr id="9" name="Content Placeholder 8">
            <a:extLst>
              <a:ext uri="{FF2B5EF4-FFF2-40B4-BE49-F238E27FC236}">
                <a16:creationId xmlns:a16="http://schemas.microsoft.com/office/drawing/2014/main" id="{1ED69AB3-2687-22F4-662A-3C1D0B33FD17}"/>
              </a:ext>
            </a:extLst>
          </p:cNvPr>
          <p:cNvSpPr>
            <a:spLocks noGrp="1"/>
          </p:cNvSpPr>
          <p:nvPr>
            <p:ph sz="half" idx="2"/>
          </p:nvPr>
        </p:nvSpPr>
        <p:spPr>
          <a:xfrm>
            <a:off x="326722" y="4209286"/>
            <a:ext cx="5249325" cy="2017059"/>
          </a:xfrm>
        </p:spPr>
        <p:txBody>
          <a:bodyPr>
            <a:normAutofit/>
          </a:bodyPr>
          <a:lstStyle/>
          <a:p>
            <a:pPr marL="0" indent="0">
              <a:buNone/>
            </a:pPr>
            <a:r>
              <a:rPr lang="en-IN" sz="2400" dirty="0">
                <a:solidFill>
                  <a:schemeClr val="tx1"/>
                </a:solidFill>
              </a:rPr>
              <a:t>This KPI is to find out average working years of each department.</a:t>
            </a:r>
          </a:p>
        </p:txBody>
      </p:sp>
      <p:pic>
        <p:nvPicPr>
          <p:cNvPr id="6" name="Content Placeholder 5">
            <a:extLst>
              <a:ext uri="{FF2B5EF4-FFF2-40B4-BE49-F238E27FC236}">
                <a16:creationId xmlns:a16="http://schemas.microsoft.com/office/drawing/2014/main" id="{35DBA516-D0B7-48E6-BD51-1FB82F9BDE96}"/>
              </a:ext>
            </a:extLst>
          </p:cNvPr>
          <p:cNvPicPr>
            <a:picLocks noChangeAspect="1"/>
          </p:cNvPicPr>
          <p:nvPr/>
        </p:nvPicPr>
        <p:blipFill>
          <a:blip r:embed="rId2"/>
          <a:stretch>
            <a:fillRect/>
          </a:stretch>
        </p:blipFill>
        <p:spPr>
          <a:xfrm>
            <a:off x="6376799" y="3536792"/>
            <a:ext cx="5564187" cy="2850777"/>
          </a:xfrm>
          <a:prstGeom prst="rect">
            <a:avLst/>
          </a:prstGeom>
        </p:spPr>
      </p:pic>
      <p:sp>
        <p:nvSpPr>
          <p:cNvPr id="8" name="TextBox 7">
            <a:extLst>
              <a:ext uri="{FF2B5EF4-FFF2-40B4-BE49-F238E27FC236}">
                <a16:creationId xmlns:a16="http://schemas.microsoft.com/office/drawing/2014/main" id="{8988F191-7F24-4785-A481-7339FECAE3A5}"/>
              </a:ext>
            </a:extLst>
          </p:cNvPr>
          <p:cNvSpPr txBox="1"/>
          <p:nvPr/>
        </p:nvSpPr>
        <p:spPr>
          <a:xfrm>
            <a:off x="8767434" y="6387569"/>
            <a:ext cx="782918" cy="369332"/>
          </a:xfrm>
          <a:prstGeom prst="rect">
            <a:avLst/>
          </a:prstGeom>
          <a:noFill/>
        </p:spPr>
        <p:txBody>
          <a:bodyPr wrap="square" rtlCol="0">
            <a:spAutoFit/>
          </a:bodyPr>
          <a:lstStyle/>
          <a:p>
            <a:r>
              <a:rPr lang="en-IN" dirty="0">
                <a:solidFill>
                  <a:schemeClr val="bg1"/>
                </a:solidFill>
              </a:rPr>
              <a:t>SQL</a:t>
            </a:r>
          </a:p>
        </p:txBody>
      </p:sp>
      <p:pic>
        <p:nvPicPr>
          <p:cNvPr id="10" name="Content Placeholder 11">
            <a:extLst>
              <a:ext uri="{FF2B5EF4-FFF2-40B4-BE49-F238E27FC236}">
                <a16:creationId xmlns:a16="http://schemas.microsoft.com/office/drawing/2014/main" id="{AA7487F8-58E1-487D-BFFD-D2C1C0CCE585}"/>
              </a:ext>
            </a:extLst>
          </p:cNvPr>
          <p:cNvPicPr>
            <a:picLocks noGrp="1" noChangeAspect="1"/>
          </p:cNvPicPr>
          <p:nvPr>
            <p:ph sz="half" idx="1"/>
          </p:nvPr>
        </p:nvPicPr>
        <p:blipFill>
          <a:blip r:embed="rId3"/>
          <a:stretch>
            <a:fillRect/>
          </a:stretch>
        </p:blipFill>
        <p:spPr>
          <a:xfrm>
            <a:off x="326722" y="908486"/>
            <a:ext cx="7696690" cy="2518034"/>
          </a:xfrm>
          <a:prstGeom prst="rect">
            <a:avLst/>
          </a:prstGeom>
          <a:ln>
            <a:solidFill>
              <a:schemeClr val="tx1"/>
            </a:solidFill>
          </a:ln>
        </p:spPr>
      </p:pic>
      <p:sp>
        <p:nvSpPr>
          <p:cNvPr id="11" name="TextBox 10">
            <a:extLst>
              <a:ext uri="{FF2B5EF4-FFF2-40B4-BE49-F238E27FC236}">
                <a16:creationId xmlns:a16="http://schemas.microsoft.com/office/drawing/2014/main" id="{E5437BDA-8462-45A1-98EA-987118C45C81}"/>
              </a:ext>
            </a:extLst>
          </p:cNvPr>
          <p:cNvSpPr txBox="1"/>
          <p:nvPr/>
        </p:nvSpPr>
        <p:spPr>
          <a:xfrm>
            <a:off x="2876774" y="3426520"/>
            <a:ext cx="2245360" cy="369332"/>
          </a:xfrm>
          <a:prstGeom prst="rect">
            <a:avLst/>
          </a:prstGeom>
          <a:noFill/>
        </p:spPr>
        <p:txBody>
          <a:bodyPr wrap="square" rtlCol="0">
            <a:spAutoFit/>
          </a:bodyPr>
          <a:lstStyle/>
          <a:p>
            <a:r>
              <a:rPr lang="en-IN" dirty="0">
                <a:solidFill>
                  <a:schemeClr val="bg1"/>
                </a:solidFill>
              </a:rPr>
              <a:t>Tableau </a:t>
            </a:r>
          </a:p>
        </p:txBody>
      </p:sp>
    </p:spTree>
    <p:extLst>
      <p:ext uri="{BB962C8B-B14F-4D97-AF65-F5344CB8AC3E}">
        <p14:creationId xmlns:p14="http://schemas.microsoft.com/office/powerpoint/2010/main" val="3991700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BA2DF0C-D65B-BB73-EF40-FFF140F7F9E3}"/>
              </a:ext>
            </a:extLst>
          </p:cNvPr>
          <p:cNvSpPr txBox="1"/>
          <p:nvPr/>
        </p:nvSpPr>
        <p:spPr>
          <a:xfrm>
            <a:off x="393078" y="3683639"/>
            <a:ext cx="4967815" cy="1569660"/>
          </a:xfrm>
          <a:prstGeom prst="rect">
            <a:avLst/>
          </a:prstGeom>
          <a:noFill/>
        </p:spPr>
        <p:txBody>
          <a:bodyPr wrap="square" rtlCol="0">
            <a:spAutoFit/>
          </a:bodyPr>
          <a:lstStyle/>
          <a:p>
            <a:r>
              <a:rPr lang="en-US" sz="2400" dirty="0">
                <a:solidFill>
                  <a:schemeClr val="tx1">
                    <a:lumMod val="75000"/>
                    <a:lumOff val="25000"/>
                  </a:schemeClr>
                </a:solidFill>
              </a:rPr>
              <a:t>From this analysis, we can conclude that average working years is</a:t>
            </a:r>
            <a:r>
              <a:rPr lang="en-US" sz="2400" b="1" dirty="0">
                <a:solidFill>
                  <a:schemeClr val="tx1">
                    <a:lumMod val="75000"/>
                    <a:lumOff val="25000"/>
                  </a:schemeClr>
                </a:solidFill>
              </a:rPr>
              <a:t> approximately 20 </a:t>
            </a:r>
            <a:r>
              <a:rPr lang="en-US" sz="2400" dirty="0">
                <a:solidFill>
                  <a:schemeClr val="tx1">
                    <a:lumMod val="75000"/>
                    <a:lumOff val="25000"/>
                  </a:schemeClr>
                </a:solidFill>
              </a:rPr>
              <a:t>for all departments</a:t>
            </a:r>
            <a:r>
              <a:rPr lang="en-IN" sz="2400" dirty="0">
                <a:solidFill>
                  <a:schemeClr val="tx1">
                    <a:lumMod val="75000"/>
                    <a:lumOff val="25000"/>
                  </a:schemeClr>
                </a:solidFill>
              </a:rPr>
              <a:t>. </a:t>
            </a:r>
          </a:p>
        </p:txBody>
      </p:sp>
      <p:pic>
        <p:nvPicPr>
          <p:cNvPr id="5" name="Content Placeholder 5">
            <a:extLst>
              <a:ext uri="{FF2B5EF4-FFF2-40B4-BE49-F238E27FC236}">
                <a16:creationId xmlns:a16="http://schemas.microsoft.com/office/drawing/2014/main" id="{D921EAF6-72CC-483C-B308-EB789FF63CF6}"/>
              </a:ext>
            </a:extLst>
          </p:cNvPr>
          <p:cNvPicPr>
            <a:picLocks noChangeAspect="1"/>
          </p:cNvPicPr>
          <p:nvPr/>
        </p:nvPicPr>
        <p:blipFill>
          <a:blip r:embed="rId2"/>
          <a:stretch>
            <a:fillRect/>
          </a:stretch>
        </p:blipFill>
        <p:spPr>
          <a:xfrm>
            <a:off x="6118650" y="2990183"/>
            <a:ext cx="5680271" cy="3325906"/>
          </a:xfrm>
          <a:prstGeom prst="rect">
            <a:avLst/>
          </a:prstGeom>
        </p:spPr>
      </p:pic>
      <p:sp>
        <p:nvSpPr>
          <p:cNvPr id="6" name="TextBox 5">
            <a:extLst>
              <a:ext uri="{FF2B5EF4-FFF2-40B4-BE49-F238E27FC236}">
                <a16:creationId xmlns:a16="http://schemas.microsoft.com/office/drawing/2014/main" id="{BD86AA05-AA37-4018-AC3D-D7BD7564AE77}"/>
              </a:ext>
            </a:extLst>
          </p:cNvPr>
          <p:cNvSpPr txBox="1"/>
          <p:nvPr/>
        </p:nvSpPr>
        <p:spPr>
          <a:xfrm>
            <a:off x="8567383" y="6316089"/>
            <a:ext cx="1266900" cy="369332"/>
          </a:xfrm>
          <a:prstGeom prst="rect">
            <a:avLst/>
          </a:prstGeom>
          <a:noFill/>
        </p:spPr>
        <p:txBody>
          <a:bodyPr wrap="square" rtlCol="0">
            <a:spAutoFit/>
          </a:bodyPr>
          <a:lstStyle/>
          <a:p>
            <a:r>
              <a:rPr lang="en-IN" dirty="0">
                <a:solidFill>
                  <a:schemeClr val="bg1"/>
                </a:solidFill>
              </a:rPr>
              <a:t>Power BI</a:t>
            </a:r>
          </a:p>
        </p:txBody>
      </p:sp>
      <p:sp>
        <p:nvSpPr>
          <p:cNvPr id="3" name="TextBox 2">
            <a:extLst>
              <a:ext uri="{FF2B5EF4-FFF2-40B4-BE49-F238E27FC236}">
                <a16:creationId xmlns:a16="http://schemas.microsoft.com/office/drawing/2014/main" id="{CB18812F-3E98-4438-957A-2E68610DB745}"/>
              </a:ext>
            </a:extLst>
          </p:cNvPr>
          <p:cNvSpPr txBox="1"/>
          <p:nvPr/>
        </p:nvSpPr>
        <p:spPr>
          <a:xfrm>
            <a:off x="7797372" y="694381"/>
            <a:ext cx="4276165" cy="1477328"/>
          </a:xfrm>
          <a:prstGeom prst="rect">
            <a:avLst/>
          </a:prstGeom>
          <a:noFill/>
        </p:spPr>
        <p:txBody>
          <a:bodyPr wrap="square" rtlCol="0">
            <a:spAutoFit/>
          </a:bodyPr>
          <a:lstStyle/>
          <a:p>
            <a:r>
              <a:rPr lang="en-US" dirty="0"/>
              <a:t>From this graph, we can  see that the average working years in </a:t>
            </a:r>
            <a:r>
              <a:rPr lang="en-US" b="1" dirty="0"/>
              <a:t>software department is high </a:t>
            </a:r>
            <a:r>
              <a:rPr lang="en-US" dirty="0"/>
              <a:t>as compared to the rest of the departments.</a:t>
            </a:r>
            <a:endParaRPr lang="en-IN" dirty="0"/>
          </a:p>
        </p:txBody>
      </p:sp>
      <p:sp>
        <p:nvSpPr>
          <p:cNvPr id="8" name="TextBox 7">
            <a:extLst>
              <a:ext uri="{FF2B5EF4-FFF2-40B4-BE49-F238E27FC236}">
                <a16:creationId xmlns:a16="http://schemas.microsoft.com/office/drawing/2014/main" id="{51A0FD91-E0EF-49A4-B887-F9E6F58EFD6F}"/>
              </a:ext>
            </a:extLst>
          </p:cNvPr>
          <p:cNvSpPr txBox="1"/>
          <p:nvPr/>
        </p:nvSpPr>
        <p:spPr>
          <a:xfrm>
            <a:off x="2758504" y="2830562"/>
            <a:ext cx="2194560" cy="369332"/>
          </a:xfrm>
          <a:prstGeom prst="rect">
            <a:avLst/>
          </a:prstGeom>
          <a:noFill/>
        </p:spPr>
        <p:txBody>
          <a:bodyPr wrap="square" rtlCol="0">
            <a:spAutoFit/>
          </a:bodyPr>
          <a:lstStyle/>
          <a:p>
            <a:r>
              <a:rPr lang="en-IN" dirty="0">
                <a:solidFill>
                  <a:schemeClr val="bg1"/>
                </a:solidFill>
              </a:rPr>
              <a:t>Excel</a:t>
            </a:r>
          </a:p>
        </p:txBody>
      </p:sp>
      <p:pic>
        <p:nvPicPr>
          <p:cNvPr id="11" name="Content Placeholder 6">
            <a:extLst>
              <a:ext uri="{FF2B5EF4-FFF2-40B4-BE49-F238E27FC236}">
                <a16:creationId xmlns:a16="http://schemas.microsoft.com/office/drawing/2014/main" id="{E138E8CD-C290-46CD-90AF-A449C0207C14}"/>
              </a:ext>
            </a:extLst>
          </p:cNvPr>
          <p:cNvPicPr>
            <a:picLocks noChangeAspect="1"/>
          </p:cNvPicPr>
          <p:nvPr/>
        </p:nvPicPr>
        <p:blipFill>
          <a:blip r:embed="rId3"/>
          <a:stretch>
            <a:fillRect/>
          </a:stretch>
        </p:blipFill>
        <p:spPr>
          <a:xfrm>
            <a:off x="118463" y="137730"/>
            <a:ext cx="7474643" cy="2692832"/>
          </a:xfrm>
          <a:prstGeom prst="rect">
            <a:avLst/>
          </a:prstGeom>
          <a:ln>
            <a:solidFill>
              <a:schemeClr val="tx1"/>
            </a:solidFill>
          </a:ln>
        </p:spPr>
      </p:pic>
    </p:spTree>
    <p:extLst>
      <p:ext uri="{BB962C8B-B14F-4D97-AF65-F5344CB8AC3E}">
        <p14:creationId xmlns:p14="http://schemas.microsoft.com/office/powerpoint/2010/main" val="387569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A2D7-8674-A059-68AB-B64CE44EFB25}"/>
              </a:ext>
            </a:extLst>
          </p:cNvPr>
          <p:cNvSpPr>
            <a:spLocks noGrp="1"/>
          </p:cNvSpPr>
          <p:nvPr>
            <p:ph type="title"/>
          </p:nvPr>
        </p:nvSpPr>
        <p:spPr>
          <a:xfrm>
            <a:off x="548640" y="208938"/>
            <a:ext cx="10058400" cy="486485"/>
          </a:xfrm>
        </p:spPr>
        <p:txBody>
          <a:bodyPr>
            <a:normAutofit fontScale="90000"/>
          </a:bodyPr>
          <a:lstStyle/>
          <a:p>
            <a:br>
              <a:rPr lang="en-IN" dirty="0">
                <a:solidFill>
                  <a:schemeClr val="bg1"/>
                </a:solidFill>
              </a:rPr>
            </a:br>
            <a:br>
              <a:rPr lang="en-IN" dirty="0">
                <a:solidFill>
                  <a:schemeClr val="bg1"/>
                </a:solidFill>
              </a:rPr>
            </a:br>
            <a:r>
              <a:rPr lang="en-IN" dirty="0">
                <a:solidFill>
                  <a:schemeClr val="bg1"/>
                </a:solidFill>
              </a:rPr>
              <a:t>Job Role Vs Work life balance</a:t>
            </a:r>
            <a:br>
              <a:rPr lang="en-IN" sz="2000" dirty="0">
                <a:latin typeface="+mj-lt"/>
              </a:rPr>
            </a:br>
            <a:br>
              <a:rPr lang="en-IN" sz="3600" dirty="0">
                <a:latin typeface="+mj-lt"/>
              </a:rPr>
            </a:br>
            <a:endParaRPr lang="en-IN" dirty="0"/>
          </a:p>
        </p:txBody>
      </p:sp>
      <p:sp>
        <p:nvSpPr>
          <p:cNvPr id="9" name="TextBox 8">
            <a:extLst>
              <a:ext uri="{FF2B5EF4-FFF2-40B4-BE49-F238E27FC236}">
                <a16:creationId xmlns:a16="http://schemas.microsoft.com/office/drawing/2014/main" id="{2BACBA09-7562-3623-31FA-B7D8D56BD712}"/>
              </a:ext>
            </a:extLst>
          </p:cNvPr>
          <p:cNvSpPr txBox="1"/>
          <p:nvPr/>
        </p:nvSpPr>
        <p:spPr>
          <a:xfrm>
            <a:off x="548640" y="1147482"/>
            <a:ext cx="3648635" cy="1569660"/>
          </a:xfrm>
          <a:prstGeom prst="rect">
            <a:avLst/>
          </a:prstGeom>
          <a:noFill/>
        </p:spPr>
        <p:txBody>
          <a:bodyPr wrap="square" rtlCol="0">
            <a:spAutoFit/>
          </a:bodyPr>
          <a:lstStyle/>
          <a:p>
            <a:r>
              <a:rPr lang="en-IN" sz="2400" dirty="0">
                <a:solidFill>
                  <a:schemeClr val="tx1">
                    <a:lumMod val="75000"/>
                    <a:lumOff val="25000"/>
                  </a:schemeClr>
                </a:solidFill>
              </a:rPr>
              <a:t>This KPI is to find the relation between job role of employees and their work life balance. </a:t>
            </a:r>
            <a:endParaRPr lang="en-IN" sz="2400" dirty="0">
              <a:solidFill>
                <a:schemeClr val="tx1">
                  <a:lumMod val="75000"/>
                  <a:lumOff val="25000"/>
                </a:schemeClr>
              </a:solidFill>
              <a:highlight>
                <a:srgbClr val="FFFF00"/>
              </a:highlight>
            </a:endParaRPr>
          </a:p>
        </p:txBody>
      </p:sp>
      <p:pic>
        <p:nvPicPr>
          <p:cNvPr id="6" name="Content Placeholder 5">
            <a:extLst>
              <a:ext uri="{FF2B5EF4-FFF2-40B4-BE49-F238E27FC236}">
                <a16:creationId xmlns:a16="http://schemas.microsoft.com/office/drawing/2014/main" id="{8FDBC48C-088B-4663-8F0E-B9451A33FD7C}"/>
              </a:ext>
            </a:extLst>
          </p:cNvPr>
          <p:cNvPicPr>
            <a:picLocks noChangeAspect="1"/>
          </p:cNvPicPr>
          <p:nvPr/>
        </p:nvPicPr>
        <p:blipFill>
          <a:blip r:embed="rId2"/>
          <a:stretch>
            <a:fillRect/>
          </a:stretch>
        </p:blipFill>
        <p:spPr>
          <a:xfrm>
            <a:off x="6852621" y="660864"/>
            <a:ext cx="5233595" cy="2910663"/>
          </a:xfrm>
          <a:prstGeom prst="rect">
            <a:avLst/>
          </a:prstGeom>
        </p:spPr>
      </p:pic>
      <p:pic>
        <p:nvPicPr>
          <p:cNvPr id="10" name="Content Placeholder 3">
            <a:extLst>
              <a:ext uri="{FF2B5EF4-FFF2-40B4-BE49-F238E27FC236}">
                <a16:creationId xmlns:a16="http://schemas.microsoft.com/office/drawing/2014/main" id="{7449486C-C146-4E40-B80C-C9494D5DAD55}"/>
              </a:ext>
            </a:extLst>
          </p:cNvPr>
          <p:cNvPicPr>
            <a:picLocks noGrp="1" noChangeAspect="1"/>
          </p:cNvPicPr>
          <p:nvPr>
            <p:ph idx="1"/>
          </p:nvPr>
        </p:nvPicPr>
        <p:blipFill>
          <a:blip r:embed="rId3"/>
          <a:stretch>
            <a:fillRect/>
          </a:stretch>
        </p:blipFill>
        <p:spPr>
          <a:xfrm>
            <a:off x="376519" y="3756193"/>
            <a:ext cx="7897906" cy="2572889"/>
          </a:xfrm>
        </p:spPr>
      </p:pic>
      <p:sp>
        <p:nvSpPr>
          <p:cNvPr id="11" name="TextBox 10">
            <a:extLst>
              <a:ext uri="{FF2B5EF4-FFF2-40B4-BE49-F238E27FC236}">
                <a16:creationId xmlns:a16="http://schemas.microsoft.com/office/drawing/2014/main" id="{4D8ECD81-467F-4CC1-8FBE-F02DA27C5213}"/>
              </a:ext>
            </a:extLst>
          </p:cNvPr>
          <p:cNvSpPr txBox="1"/>
          <p:nvPr/>
        </p:nvSpPr>
        <p:spPr>
          <a:xfrm>
            <a:off x="9381606" y="3571527"/>
            <a:ext cx="1225434" cy="369332"/>
          </a:xfrm>
          <a:prstGeom prst="rect">
            <a:avLst/>
          </a:prstGeom>
          <a:noFill/>
        </p:spPr>
        <p:txBody>
          <a:bodyPr wrap="square" rtlCol="0">
            <a:spAutoFit/>
          </a:bodyPr>
          <a:lstStyle/>
          <a:p>
            <a:r>
              <a:rPr lang="en-IN" dirty="0">
                <a:solidFill>
                  <a:schemeClr val="bg1"/>
                </a:solidFill>
              </a:rPr>
              <a:t>Power BI</a:t>
            </a:r>
          </a:p>
        </p:txBody>
      </p:sp>
      <p:sp>
        <p:nvSpPr>
          <p:cNvPr id="12" name="TextBox 11">
            <a:extLst>
              <a:ext uri="{FF2B5EF4-FFF2-40B4-BE49-F238E27FC236}">
                <a16:creationId xmlns:a16="http://schemas.microsoft.com/office/drawing/2014/main" id="{B3A04692-03C1-4175-9313-4B6D038447CA}"/>
              </a:ext>
            </a:extLst>
          </p:cNvPr>
          <p:cNvSpPr txBox="1"/>
          <p:nvPr/>
        </p:nvSpPr>
        <p:spPr>
          <a:xfrm>
            <a:off x="3193228" y="6379277"/>
            <a:ext cx="1280160" cy="369332"/>
          </a:xfrm>
          <a:prstGeom prst="rect">
            <a:avLst/>
          </a:prstGeom>
          <a:noFill/>
        </p:spPr>
        <p:txBody>
          <a:bodyPr wrap="square" rtlCol="0">
            <a:spAutoFit/>
          </a:bodyPr>
          <a:lstStyle/>
          <a:p>
            <a:r>
              <a:rPr lang="en-IN" dirty="0">
                <a:solidFill>
                  <a:schemeClr val="bg1"/>
                </a:solidFill>
              </a:rPr>
              <a:t>Tableau</a:t>
            </a:r>
          </a:p>
        </p:txBody>
      </p:sp>
    </p:spTree>
    <p:extLst>
      <p:ext uri="{BB962C8B-B14F-4D97-AF65-F5344CB8AC3E}">
        <p14:creationId xmlns:p14="http://schemas.microsoft.com/office/powerpoint/2010/main" val="130182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409EE58-D8E7-466D-B9CC-D3D1B267C1CF}"/>
              </a:ext>
            </a:extLst>
          </p:cNvPr>
          <p:cNvPicPr>
            <a:picLocks noChangeAspect="1"/>
          </p:cNvPicPr>
          <p:nvPr/>
        </p:nvPicPr>
        <p:blipFill>
          <a:blip r:embed="rId2"/>
          <a:stretch>
            <a:fillRect/>
          </a:stretch>
        </p:blipFill>
        <p:spPr>
          <a:xfrm>
            <a:off x="290966" y="206205"/>
            <a:ext cx="7382822" cy="2169442"/>
          </a:xfrm>
          <a:prstGeom prst="rect">
            <a:avLst/>
          </a:prstGeom>
        </p:spPr>
      </p:pic>
      <p:sp>
        <p:nvSpPr>
          <p:cNvPr id="8" name="TextBox 7">
            <a:extLst>
              <a:ext uri="{FF2B5EF4-FFF2-40B4-BE49-F238E27FC236}">
                <a16:creationId xmlns:a16="http://schemas.microsoft.com/office/drawing/2014/main" id="{FF1B5234-4D29-435D-829B-18228693410C}"/>
              </a:ext>
            </a:extLst>
          </p:cNvPr>
          <p:cNvSpPr txBox="1"/>
          <p:nvPr/>
        </p:nvSpPr>
        <p:spPr>
          <a:xfrm>
            <a:off x="3300805" y="2411506"/>
            <a:ext cx="1091901" cy="369332"/>
          </a:xfrm>
          <a:prstGeom prst="rect">
            <a:avLst/>
          </a:prstGeom>
          <a:noFill/>
        </p:spPr>
        <p:txBody>
          <a:bodyPr wrap="square" rtlCol="0">
            <a:spAutoFit/>
          </a:bodyPr>
          <a:lstStyle/>
          <a:p>
            <a:r>
              <a:rPr lang="en-IN" dirty="0">
                <a:solidFill>
                  <a:schemeClr val="bg1"/>
                </a:solidFill>
              </a:rPr>
              <a:t>Excel</a:t>
            </a:r>
          </a:p>
        </p:txBody>
      </p:sp>
      <p:sp>
        <p:nvSpPr>
          <p:cNvPr id="10" name="TextBox 9">
            <a:extLst>
              <a:ext uri="{FF2B5EF4-FFF2-40B4-BE49-F238E27FC236}">
                <a16:creationId xmlns:a16="http://schemas.microsoft.com/office/drawing/2014/main" id="{CC37E682-88B6-4DA2-AC27-E66A412A253B}"/>
              </a:ext>
            </a:extLst>
          </p:cNvPr>
          <p:cNvSpPr txBox="1"/>
          <p:nvPr/>
        </p:nvSpPr>
        <p:spPr>
          <a:xfrm>
            <a:off x="8068235" y="582706"/>
            <a:ext cx="2868706" cy="1754326"/>
          </a:xfrm>
          <a:prstGeom prst="rect">
            <a:avLst/>
          </a:prstGeom>
          <a:noFill/>
        </p:spPr>
        <p:txBody>
          <a:bodyPr wrap="square" rtlCol="0">
            <a:spAutoFit/>
          </a:bodyPr>
          <a:lstStyle/>
          <a:p>
            <a:r>
              <a:rPr lang="en-US" dirty="0"/>
              <a:t>Note :</a:t>
            </a:r>
          </a:p>
          <a:p>
            <a:r>
              <a:rPr lang="en-US" dirty="0"/>
              <a:t>1 – Poor.</a:t>
            </a:r>
          </a:p>
          <a:p>
            <a:r>
              <a:rPr lang="en-US" dirty="0"/>
              <a:t>2 – Fair.</a:t>
            </a:r>
          </a:p>
          <a:p>
            <a:r>
              <a:rPr lang="en-US" dirty="0"/>
              <a:t>3 – Good.</a:t>
            </a:r>
          </a:p>
          <a:p>
            <a:r>
              <a:rPr lang="en-US" dirty="0"/>
              <a:t>4 – Excellent.</a:t>
            </a:r>
          </a:p>
          <a:p>
            <a:endParaRPr lang="en-IN" dirty="0"/>
          </a:p>
        </p:txBody>
      </p:sp>
      <p:sp>
        <p:nvSpPr>
          <p:cNvPr id="11" name="TextBox 10">
            <a:extLst>
              <a:ext uri="{FF2B5EF4-FFF2-40B4-BE49-F238E27FC236}">
                <a16:creationId xmlns:a16="http://schemas.microsoft.com/office/drawing/2014/main" id="{BB638868-B721-40C5-AE81-81BBCBC73747}"/>
              </a:ext>
            </a:extLst>
          </p:cNvPr>
          <p:cNvSpPr txBox="1"/>
          <p:nvPr/>
        </p:nvSpPr>
        <p:spPr>
          <a:xfrm>
            <a:off x="403413" y="3012140"/>
            <a:ext cx="10533528" cy="3416320"/>
          </a:xfrm>
          <a:prstGeom prst="rect">
            <a:avLst/>
          </a:prstGeom>
          <a:noFill/>
        </p:spPr>
        <p:txBody>
          <a:bodyPr wrap="square" rtlCol="0">
            <a:spAutoFit/>
          </a:bodyPr>
          <a:lstStyle/>
          <a:p>
            <a:r>
              <a:rPr lang="en-US" dirty="0"/>
              <a:t>From this analysis, we can conclude that, </a:t>
            </a:r>
          </a:p>
          <a:p>
            <a:r>
              <a:rPr lang="en-US" dirty="0"/>
              <a:t>For </a:t>
            </a:r>
            <a:r>
              <a:rPr lang="en-US" dirty="0">
                <a:solidFill>
                  <a:schemeClr val="bg1"/>
                </a:solidFill>
              </a:rPr>
              <a:t>Manager</a:t>
            </a:r>
            <a:r>
              <a:rPr lang="en-US" dirty="0"/>
              <a:t> Job Role the Work Life Balance is </a:t>
            </a:r>
            <a:r>
              <a:rPr lang="en-US" dirty="0">
                <a:solidFill>
                  <a:schemeClr val="bg1"/>
                </a:solidFill>
              </a:rPr>
              <a:t>Fair.</a:t>
            </a:r>
          </a:p>
          <a:p>
            <a:r>
              <a:rPr lang="en-US" dirty="0"/>
              <a:t>For </a:t>
            </a:r>
            <a:r>
              <a:rPr lang="en-US" dirty="0">
                <a:solidFill>
                  <a:schemeClr val="bg1"/>
                </a:solidFill>
              </a:rPr>
              <a:t>Developer</a:t>
            </a:r>
            <a:r>
              <a:rPr lang="en-US" dirty="0"/>
              <a:t> Job Role the Work Life Balance is </a:t>
            </a:r>
            <a:r>
              <a:rPr lang="en-US" dirty="0">
                <a:solidFill>
                  <a:schemeClr val="bg1"/>
                </a:solidFill>
              </a:rPr>
              <a:t>Good.</a:t>
            </a:r>
          </a:p>
          <a:p>
            <a:r>
              <a:rPr lang="en-US" dirty="0"/>
              <a:t>For </a:t>
            </a:r>
            <a:r>
              <a:rPr lang="en-US" dirty="0">
                <a:solidFill>
                  <a:schemeClr val="bg1"/>
                </a:solidFill>
              </a:rPr>
              <a:t>Healthcare Representative </a:t>
            </a:r>
            <a:r>
              <a:rPr lang="en-US" dirty="0"/>
              <a:t>Job Role the Work Life Balance is </a:t>
            </a:r>
            <a:r>
              <a:rPr lang="en-US" dirty="0">
                <a:solidFill>
                  <a:schemeClr val="bg1"/>
                </a:solidFill>
              </a:rPr>
              <a:t>Good.</a:t>
            </a:r>
          </a:p>
          <a:p>
            <a:r>
              <a:rPr lang="en-US" dirty="0"/>
              <a:t>For </a:t>
            </a:r>
            <a:r>
              <a:rPr lang="en-US" dirty="0">
                <a:solidFill>
                  <a:schemeClr val="bg1"/>
                </a:solidFill>
              </a:rPr>
              <a:t>Human Resources</a:t>
            </a:r>
            <a:r>
              <a:rPr lang="en-US" dirty="0"/>
              <a:t> Job Role the Work Life Balance is </a:t>
            </a:r>
            <a:r>
              <a:rPr lang="en-US" dirty="0">
                <a:solidFill>
                  <a:schemeClr val="bg1"/>
                </a:solidFill>
              </a:rPr>
              <a:t>Excellent.</a:t>
            </a:r>
          </a:p>
          <a:p>
            <a:r>
              <a:rPr lang="en-US" dirty="0"/>
              <a:t>For </a:t>
            </a:r>
            <a:r>
              <a:rPr lang="en-US" dirty="0">
                <a:solidFill>
                  <a:schemeClr val="bg1"/>
                </a:solidFill>
              </a:rPr>
              <a:t>Laboratory Technician </a:t>
            </a:r>
            <a:r>
              <a:rPr lang="en-US" dirty="0"/>
              <a:t>Job Role the Work Life Balance is </a:t>
            </a:r>
            <a:r>
              <a:rPr lang="en-US" dirty="0">
                <a:solidFill>
                  <a:schemeClr val="bg1"/>
                </a:solidFill>
              </a:rPr>
              <a:t>Poor.</a:t>
            </a:r>
          </a:p>
          <a:p>
            <a:r>
              <a:rPr lang="en-US" dirty="0"/>
              <a:t>For </a:t>
            </a:r>
            <a:r>
              <a:rPr lang="en-US" dirty="0">
                <a:solidFill>
                  <a:schemeClr val="bg1"/>
                </a:solidFill>
              </a:rPr>
              <a:t>Manufacturing Director </a:t>
            </a:r>
            <a:r>
              <a:rPr lang="en-US" dirty="0"/>
              <a:t>Job Role the Work Life Balance is </a:t>
            </a:r>
            <a:r>
              <a:rPr lang="en-US" dirty="0">
                <a:solidFill>
                  <a:schemeClr val="bg1"/>
                </a:solidFill>
              </a:rPr>
              <a:t>Fair.</a:t>
            </a:r>
          </a:p>
          <a:p>
            <a:r>
              <a:rPr lang="en-US" dirty="0"/>
              <a:t>For </a:t>
            </a:r>
            <a:r>
              <a:rPr lang="en-US" dirty="0">
                <a:solidFill>
                  <a:schemeClr val="bg1"/>
                </a:solidFill>
              </a:rPr>
              <a:t>Research Director </a:t>
            </a:r>
            <a:r>
              <a:rPr lang="en-US" dirty="0"/>
              <a:t>Job Role the Work Life Balance is </a:t>
            </a:r>
            <a:r>
              <a:rPr lang="en-US" dirty="0">
                <a:solidFill>
                  <a:schemeClr val="bg1"/>
                </a:solidFill>
              </a:rPr>
              <a:t>Poor.</a:t>
            </a:r>
            <a:endParaRPr lang="en-US" dirty="0"/>
          </a:p>
          <a:p>
            <a:r>
              <a:rPr lang="en-US" dirty="0"/>
              <a:t>For </a:t>
            </a:r>
            <a:r>
              <a:rPr lang="en-US" dirty="0">
                <a:solidFill>
                  <a:schemeClr val="bg1"/>
                </a:solidFill>
              </a:rPr>
              <a:t>Research Scientist </a:t>
            </a:r>
            <a:r>
              <a:rPr lang="en-US" dirty="0"/>
              <a:t>Job Role the Work Life Balance is </a:t>
            </a:r>
            <a:r>
              <a:rPr lang="en-US" dirty="0">
                <a:solidFill>
                  <a:schemeClr val="bg1"/>
                </a:solidFill>
              </a:rPr>
              <a:t>Good.</a:t>
            </a:r>
          </a:p>
          <a:p>
            <a:r>
              <a:rPr lang="en-US" dirty="0"/>
              <a:t>For </a:t>
            </a:r>
            <a:r>
              <a:rPr lang="en-US" dirty="0">
                <a:solidFill>
                  <a:schemeClr val="bg1"/>
                </a:solidFill>
              </a:rPr>
              <a:t>Sales Executive</a:t>
            </a:r>
            <a:r>
              <a:rPr lang="en-US" dirty="0"/>
              <a:t> Job Role the Work Life Balance is </a:t>
            </a:r>
            <a:r>
              <a:rPr lang="en-US" dirty="0">
                <a:solidFill>
                  <a:schemeClr val="bg1"/>
                </a:solidFill>
              </a:rPr>
              <a:t>Fair.</a:t>
            </a:r>
            <a:endParaRPr lang="en-US" dirty="0"/>
          </a:p>
          <a:p>
            <a:r>
              <a:rPr lang="en-US" dirty="0"/>
              <a:t>For </a:t>
            </a:r>
            <a:r>
              <a:rPr lang="en-US" dirty="0">
                <a:solidFill>
                  <a:schemeClr val="bg1"/>
                </a:solidFill>
              </a:rPr>
              <a:t>Sales Representative </a:t>
            </a:r>
            <a:r>
              <a:rPr lang="en-US" dirty="0"/>
              <a:t>Job Role the Work Life Balance is </a:t>
            </a:r>
            <a:r>
              <a:rPr lang="en-US" dirty="0">
                <a:solidFill>
                  <a:schemeClr val="bg1"/>
                </a:solidFill>
              </a:rPr>
              <a:t>Fair.</a:t>
            </a:r>
            <a:endParaRPr lang="en-US" dirty="0"/>
          </a:p>
          <a:p>
            <a:endParaRPr lang="en-IN" dirty="0"/>
          </a:p>
        </p:txBody>
      </p:sp>
    </p:spTree>
    <p:extLst>
      <p:ext uri="{BB962C8B-B14F-4D97-AF65-F5344CB8AC3E}">
        <p14:creationId xmlns:p14="http://schemas.microsoft.com/office/powerpoint/2010/main" val="445349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F5CB-BAA0-11E3-AC3D-AA2C5D0A59FB}"/>
              </a:ext>
            </a:extLst>
          </p:cNvPr>
          <p:cNvSpPr>
            <a:spLocks noGrp="1"/>
          </p:cNvSpPr>
          <p:nvPr>
            <p:ph type="title"/>
          </p:nvPr>
        </p:nvSpPr>
        <p:spPr>
          <a:xfrm>
            <a:off x="-10622" y="0"/>
            <a:ext cx="11855592" cy="660400"/>
          </a:xfrm>
        </p:spPr>
        <p:txBody>
          <a:bodyPr>
            <a:normAutofit fontScale="90000"/>
          </a:bodyPr>
          <a:lstStyle/>
          <a:p>
            <a:br>
              <a:rPr lang="en-IN" dirty="0">
                <a:solidFill>
                  <a:schemeClr val="bg1"/>
                </a:solidFill>
              </a:rPr>
            </a:br>
            <a:r>
              <a:rPr lang="en-IN" dirty="0">
                <a:solidFill>
                  <a:schemeClr val="bg1"/>
                </a:solidFill>
              </a:rPr>
              <a:t>Attrition rate Vs Year since last promotion relation</a:t>
            </a:r>
            <a:br>
              <a:rPr lang="en-IN" dirty="0">
                <a:latin typeface="+mj-lt"/>
              </a:rPr>
            </a:br>
            <a:endParaRPr lang="en-IN" dirty="0"/>
          </a:p>
        </p:txBody>
      </p:sp>
      <p:pic>
        <p:nvPicPr>
          <p:cNvPr id="14" name="Content Placeholder 13">
            <a:extLst>
              <a:ext uri="{FF2B5EF4-FFF2-40B4-BE49-F238E27FC236}">
                <a16:creationId xmlns:a16="http://schemas.microsoft.com/office/drawing/2014/main" id="{3CC43F94-480F-1702-F387-92CFA04475AD}"/>
              </a:ext>
            </a:extLst>
          </p:cNvPr>
          <p:cNvPicPr>
            <a:picLocks noGrp="1" noChangeAspect="1"/>
          </p:cNvPicPr>
          <p:nvPr>
            <p:ph sz="half" idx="1"/>
          </p:nvPr>
        </p:nvPicPr>
        <p:blipFill>
          <a:blip r:embed="rId2"/>
          <a:stretch>
            <a:fillRect/>
          </a:stretch>
        </p:blipFill>
        <p:spPr>
          <a:xfrm>
            <a:off x="264689" y="860612"/>
            <a:ext cx="6548487" cy="2644588"/>
          </a:xfrm>
        </p:spPr>
      </p:pic>
      <p:pic>
        <p:nvPicPr>
          <p:cNvPr id="5" name="Content Placeholder 5">
            <a:extLst>
              <a:ext uri="{FF2B5EF4-FFF2-40B4-BE49-F238E27FC236}">
                <a16:creationId xmlns:a16="http://schemas.microsoft.com/office/drawing/2014/main" id="{38C43A50-268E-4D81-B459-0827D2024F65}"/>
              </a:ext>
            </a:extLst>
          </p:cNvPr>
          <p:cNvPicPr>
            <a:picLocks noChangeAspect="1"/>
          </p:cNvPicPr>
          <p:nvPr/>
        </p:nvPicPr>
        <p:blipFill>
          <a:blip r:embed="rId3"/>
          <a:stretch>
            <a:fillRect/>
          </a:stretch>
        </p:blipFill>
        <p:spPr>
          <a:xfrm>
            <a:off x="7201254" y="860612"/>
            <a:ext cx="4643716" cy="5492844"/>
          </a:xfrm>
          <a:prstGeom prst="rect">
            <a:avLst/>
          </a:prstGeom>
        </p:spPr>
      </p:pic>
      <p:sp>
        <p:nvSpPr>
          <p:cNvPr id="3" name="Rectangle 2">
            <a:extLst>
              <a:ext uri="{FF2B5EF4-FFF2-40B4-BE49-F238E27FC236}">
                <a16:creationId xmlns:a16="http://schemas.microsoft.com/office/drawing/2014/main" id="{960DF0F4-18F2-404F-A0DC-16EB47B39F81}"/>
              </a:ext>
            </a:extLst>
          </p:cNvPr>
          <p:cNvSpPr/>
          <p:nvPr/>
        </p:nvSpPr>
        <p:spPr>
          <a:xfrm>
            <a:off x="2519947" y="3520746"/>
            <a:ext cx="1091966" cy="369332"/>
          </a:xfrm>
          <a:prstGeom prst="rect">
            <a:avLst/>
          </a:prstGeom>
        </p:spPr>
        <p:txBody>
          <a:bodyPr wrap="none">
            <a:spAutoFit/>
          </a:bodyPr>
          <a:lstStyle/>
          <a:p>
            <a:r>
              <a:rPr lang="en-IN" dirty="0">
                <a:solidFill>
                  <a:schemeClr val="bg1"/>
                </a:solidFill>
              </a:rPr>
              <a:t>Tableau</a:t>
            </a:r>
          </a:p>
        </p:txBody>
      </p:sp>
      <p:sp>
        <p:nvSpPr>
          <p:cNvPr id="6" name="Rectangle 5">
            <a:extLst>
              <a:ext uri="{FF2B5EF4-FFF2-40B4-BE49-F238E27FC236}">
                <a16:creationId xmlns:a16="http://schemas.microsoft.com/office/drawing/2014/main" id="{289B39D9-CD5B-436F-B1A4-9D931759369F}"/>
              </a:ext>
            </a:extLst>
          </p:cNvPr>
          <p:cNvSpPr/>
          <p:nvPr/>
        </p:nvSpPr>
        <p:spPr>
          <a:xfrm>
            <a:off x="9219182" y="6369002"/>
            <a:ext cx="607859" cy="369332"/>
          </a:xfrm>
          <a:prstGeom prst="rect">
            <a:avLst/>
          </a:prstGeom>
        </p:spPr>
        <p:txBody>
          <a:bodyPr wrap="none">
            <a:spAutoFit/>
          </a:bodyPr>
          <a:lstStyle/>
          <a:p>
            <a:r>
              <a:rPr lang="en-IN" dirty="0">
                <a:solidFill>
                  <a:schemeClr val="bg1"/>
                </a:solidFill>
              </a:rPr>
              <a:t>SQL</a:t>
            </a:r>
          </a:p>
        </p:txBody>
      </p:sp>
      <p:sp>
        <p:nvSpPr>
          <p:cNvPr id="7" name="TextBox 6">
            <a:extLst>
              <a:ext uri="{FF2B5EF4-FFF2-40B4-BE49-F238E27FC236}">
                <a16:creationId xmlns:a16="http://schemas.microsoft.com/office/drawing/2014/main" id="{E5CFC685-6C77-41DD-B1C2-4431619B5D2F}"/>
              </a:ext>
            </a:extLst>
          </p:cNvPr>
          <p:cNvSpPr txBox="1"/>
          <p:nvPr/>
        </p:nvSpPr>
        <p:spPr>
          <a:xfrm>
            <a:off x="264689" y="4853766"/>
            <a:ext cx="6203576" cy="646331"/>
          </a:xfrm>
          <a:prstGeom prst="rect">
            <a:avLst/>
          </a:prstGeom>
          <a:noFill/>
        </p:spPr>
        <p:txBody>
          <a:bodyPr wrap="square" rtlCol="0">
            <a:spAutoFit/>
          </a:bodyPr>
          <a:lstStyle/>
          <a:p>
            <a:r>
              <a:rPr lang="en-US" dirty="0"/>
              <a:t>This KPI is to find out the relation between the Attrition Rate of employees and Years Since Last Promotion.</a:t>
            </a:r>
            <a:endParaRPr lang="en-IN" dirty="0"/>
          </a:p>
        </p:txBody>
      </p:sp>
    </p:spTree>
    <p:extLst>
      <p:ext uri="{BB962C8B-B14F-4D97-AF65-F5344CB8AC3E}">
        <p14:creationId xmlns:p14="http://schemas.microsoft.com/office/powerpoint/2010/main" val="258558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BF0560-2D06-C0E1-B986-305300479178}"/>
              </a:ext>
            </a:extLst>
          </p:cNvPr>
          <p:cNvPicPr>
            <a:picLocks noChangeAspect="1"/>
          </p:cNvPicPr>
          <p:nvPr/>
        </p:nvPicPr>
        <p:blipFill>
          <a:blip r:embed="rId2"/>
          <a:stretch>
            <a:fillRect/>
          </a:stretch>
        </p:blipFill>
        <p:spPr>
          <a:xfrm>
            <a:off x="184782" y="156353"/>
            <a:ext cx="9398586" cy="3886729"/>
          </a:xfrm>
          <a:prstGeom prst="rect">
            <a:avLst/>
          </a:prstGeom>
        </p:spPr>
      </p:pic>
      <p:sp>
        <p:nvSpPr>
          <p:cNvPr id="5" name="Rectangle 4">
            <a:extLst>
              <a:ext uri="{FF2B5EF4-FFF2-40B4-BE49-F238E27FC236}">
                <a16:creationId xmlns:a16="http://schemas.microsoft.com/office/drawing/2014/main" id="{34CE22D7-1505-41FA-A10D-FC63366E5FF7}"/>
              </a:ext>
            </a:extLst>
          </p:cNvPr>
          <p:cNvSpPr/>
          <p:nvPr/>
        </p:nvSpPr>
        <p:spPr>
          <a:xfrm>
            <a:off x="4317253" y="4043082"/>
            <a:ext cx="1133644" cy="369332"/>
          </a:xfrm>
          <a:prstGeom prst="rect">
            <a:avLst/>
          </a:prstGeom>
        </p:spPr>
        <p:txBody>
          <a:bodyPr wrap="none">
            <a:spAutoFit/>
          </a:bodyPr>
          <a:lstStyle/>
          <a:p>
            <a:r>
              <a:rPr lang="en-IN" dirty="0">
                <a:solidFill>
                  <a:schemeClr val="bg1"/>
                </a:solidFill>
              </a:rPr>
              <a:t>Power BI</a:t>
            </a:r>
          </a:p>
        </p:txBody>
      </p:sp>
      <p:sp>
        <p:nvSpPr>
          <p:cNvPr id="6" name="TextBox 5">
            <a:extLst>
              <a:ext uri="{FF2B5EF4-FFF2-40B4-BE49-F238E27FC236}">
                <a16:creationId xmlns:a16="http://schemas.microsoft.com/office/drawing/2014/main" id="{486610B6-25AE-4E6A-9462-932D643DED58}"/>
              </a:ext>
            </a:extLst>
          </p:cNvPr>
          <p:cNvSpPr txBox="1"/>
          <p:nvPr/>
        </p:nvSpPr>
        <p:spPr>
          <a:xfrm>
            <a:off x="555812" y="4643718"/>
            <a:ext cx="7091082" cy="1200329"/>
          </a:xfrm>
          <a:prstGeom prst="rect">
            <a:avLst/>
          </a:prstGeom>
          <a:noFill/>
        </p:spPr>
        <p:txBody>
          <a:bodyPr wrap="square" rtlCol="0">
            <a:spAutoFit/>
          </a:bodyPr>
          <a:lstStyle/>
          <a:p>
            <a:r>
              <a:rPr lang="en-US" dirty="0"/>
              <a:t>From this analysis we can conclude that, </a:t>
            </a:r>
            <a:r>
              <a:rPr lang="en-US" dirty="0">
                <a:solidFill>
                  <a:schemeClr val="bg1"/>
                </a:solidFill>
              </a:rPr>
              <a:t>highest</a:t>
            </a:r>
            <a:r>
              <a:rPr lang="en-US" dirty="0"/>
              <a:t> Attrition Rate is </a:t>
            </a:r>
            <a:r>
              <a:rPr lang="en-US" dirty="0">
                <a:solidFill>
                  <a:schemeClr val="bg1"/>
                </a:solidFill>
              </a:rPr>
              <a:t>77% </a:t>
            </a:r>
            <a:r>
              <a:rPr lang="en-US" dirty="0"/>
              <a:t>for </a:t>
            </a:r>
            <a:r>
              <a:rPr lang="en-US" dirty="0">
                <a:solidFill>
                  <a:schemeClr val="bg1"/>
                </a:solidFill>
              </a:rPr>
              <a:t>37 </a:t>
            </a:r>
            <a:r>
              <a:rPr lang="en-US" dirty="0"/>
              <a:t>years since last promotion,and the </a:t>
            </a:r>
            <a:r>
              <a:rPr lang="en-US" dirty="0">
                <a:solidFill>
                  <a:schemeClr val="bg1"/>
                </a:solidFill>
              </a:rPr>
              <a:t>lowest</a:t>
            </a:r>
            <a:r>
              <a:rPr lang="en-US" dirty="0"/>
              <a:t> Attrition rate is </a:t>
            </a:r>
            <a:r>
              <a:rPr lang="en-US" dirty="0">
                <a:solidFill>
                  <a:schemeClr val="bg1"/>
                </a:solidFill>
              </a:rPr>
              <a:t>32%</a:t>
            </a:r>
            <a:r>
              <a:rPr lang="en-US" dirty="0"/>
              <a:t> for </a:t>
            </a:r>
            <a:r>
              <a:rPr lang="en-US" dirty="0">
                <a:solidFill>
                  <a:schemeClr val="bg1"/>
                </a:solidFill>
              </a:rPr>
              <a:t>34</a:t>
            </a:r>
            <a:r>
              <a:rPr lang="en-US" dirty="0"/>
              <a:t> years since last promotion.</a:t>
            </a:r>
          </a:p>
          <a:p>
            <a:endParaRPr lang="en-IN" dirty="0"/>
          </a:p>
        </p:txBody>
      </p:sp>
    </p:spTree>
    <p:extLst>
      <p:ext uri="{BB962C8B-B14F-4D97-AF65-F5344CB8AC3E}">
        <p14:creationId xmlns:p14="http://schemas.microsoft.com/office/powerpoint/2010/main" val="3051351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60651-3ED0-4BC7-88D1-E35E5570FD13}"/>
              </a:ext>
            </a:extLst>
          </p:cNvPr>
          <p:cNvPicPr>
            <a:picLocks noChangeAspect="1"/>
          </p:cNvPicPr>
          <p:nvPr/>
        </p:nvPicPr>
        <p:blipFill>
          <a:blip r:embed="rId2"/>
          <a:stretch>
            <a:fillRect/>
          </a:stretch>
        </p:blipFill>
        <p:spPr>
          <a:xfrm>
            <a:off x="0" y="188259"/>
            <a:ext cx="12192000" cy="4975412"/>
          </a:xfrm>
          <a:prstGeom prst="rect">
            <a:avLst/>
          </a:prstGeom>
        </p:spPr>
      </p:pic>
      <p:sp>
        <p:nvSpPr>
          <p:cNvPr id="3" name="Rectangle 2">
            <a:extLst>
              <a:ext uri="{FF2B5EF4-FFF2-40B4-BE49-F238E27FC236}">
                <a16:creationId xmlns:a16="http://schemas.microsoft.com/office/drawing/2014/main" id="{7A7B68A2-06D9-4380-A378-159A4ADCEEC9}"/>
              </a:ext>
            </a:extLst>
          </p:cNvPr>
          <p:cNvSpPr/>
          <p:nvPr/>
        </p:nvSpPr>
        <p:spPr>
          <a:xfrm>
            <a:off x="5431967" y="5163671"/>
            <a:ext cx="764953" cy="369332"/>
          </a:xfrm>
          <a:prstGeom prst="rect">
            <a:avLst/>
          </a:prstGeom>
        </p:spPr>
        <p:txBody>
          <a:bodyPr wrap="none">
            <a:spAutoFit/>
          </a:bodyPr>
          <a:lstStyle/>
          <a:p>
            <a:r>
              <a:rPr lang="en-IN" dirty="0">
                <a:solidFill>
                  <a:schemeClr val="bg1"/>
                </a:solidFill>
              </a:rPr>
              <a:t>Excel</a:t>
            </a:r>
            <a:endParaRPr lang="en-IN" dirty="0"/>
          </a:p>
        </p:txBody>
      </p:sp>
      <p:sp>
        <p:nvSpPr>
          <p:cNvPr id="4" name="TextBox 3">
            <a:extLst>
              <a:ext uri="{FF2B5EF4-FFF2-40B4-BE49-F238E27FC236}">
                <a16:creationId xmlns:a16="http://schemas.microsoft.com/office/drawing/2014/main" id="{A1317673-C47E-4B87-9B90-997D353B64F2}"/>
              </a:ext>
            </a:extLst>
          </p:cNvPr>
          <p:cNvSpPr txBox="1"/>
          <p:nvPr/>
        </p:nvSpPr>
        <p:spPr>
          <a:xfrm>
            <a:off x="233082" y="5533003"/>
            <a:ext cx="11304494" cy="646331"/>
          </a:xfrm>
          <a:prstGeom prst="rect">
            <a:avLst/>
          </a:prstGeom>
          <a:noFill/>
        </p:spPr>
        <p:txBody>
          <a:bodyPr wrap="square" rtlCol="0">
            <a:spAutoFit/>
          </a:bodyPr>
          <a:lstStyle/>
          <a:p>
            <a:r>
              <a:rPr lang="en-US" dirty="0"/>
              <a:t>By this graph we can say that, years since last promotion do not have any impact on Attrition, as last year promoted employee's Attrition Rate is approximately 50%.</a:t>
            </a:r>
            <a:endParaRPr lang="en-IN" dirty="0"/>
          </a:p>
        </p:txBody>
      </p:sp>
    </p:spTree>
    <p:extLst>
      <p:ext uri="{BB962C8B-B14F-4D97-AF65-F5344CB8AC3E}">
        <p14:creationId xmlns:p14="http://schemas.microsoft.com/office/powerpoint/2010/main" val="317693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59B1D-77B6-43E5-B7D0-BD8FADCEA7A2}"/>
              </a:ext>
            </a:extLst>
          </p:cNvPr>
          <p:cNvSpPr>
            <a:spLocks noGrp="1"/>
          </p:cNvSpPr>
          <p:nvPr>
            <p:ph type="title"/>
          </p:nvPr>
        </p:nvSpPr>
        <p:spPr>
          <a:xfrm>
            <a:off x="6968470" y="573740"/>
            <a:ext cx="4685648" cy="927847"/>
          </a:xfrm>
        </p:spPr>
        <p:txBody>
          <a:bodyPr>
            <a:normAutofit fontScale="90000"/>
          </a:bodyPr>
          <a:lstStyle/>
          <a:p>
            <a:r>
              <a:rPr lang="en-US" sz="2800" b="1" dirty="0">
                <a:solidFill>
                  <a:schemeClr val="bg1"/>
                </a:solidFill>
              </a:rPr>
              <a:t>Mentor</a:t>
            </a:r>
            <a:r>
              <a:rPr lang="en-US" sz="3200" b="1" dirty="0">
                <a:solidFill>
                  <a:schemeClr val="accent2">
                    <a:lumMod val="50000"/>
                  </a:schemeClr>
                </a:solidFill>
              </a:rPr>
              <a:t> </a:t>
            </a:r>
            <a:r>
              <a:rPr lang="en-US" sz="3200" b="1" dirty="0">
                <a:solidFill>
                  <a:schemeClr val="bg1"/>
                </a:solidFill>
              </a:rPr>
              <a:t>:</a:t>
            </a:r>
            <a:r>
              <a:rPr lang="en-US" sz="4000" dirty="0">
                <a:solidFill>
                  <a:schemeClr val="accent2">
                    <a:lumMod val="50000"/>
                  </a:schemeClr>
                </a:solidFill>
              </a:rPr>
              <a:t> </a:t>
            </a:r>
            <a:r>
              <a:rPr lang="en-US" dirty="0">
                <a:solidFill>
                  <a:schemeClr val="bg1"/>
                </a:solidFill>
              </a:rPr>
              <a:t>MR.Shubham kabre</a:t>
            </a:r>
            <a:endParaRPr lang="en-IN" dirty="0">
              <a:solidFill>
                <a:schemeClr val="bg1"/>
              </a:solidFill>
            </a:endParaRPr>
          </a:p>
        </p:txBody>
      </p:sp>
      <p:pic>
        <p:nvPicPr>
          <p:cNvPr id="6" name="Content Placeholder 5">
            <a:extLst>
              <a:ext uri="{FF2B5EF4-FFF2-40B4-BE49-F238E27FC236}">
                <a16:creationId xmlns:a16="http://schemas.microsoft.com/office/drawing/2014/main" id="{396AC296-3FC5-44F2-B477-177E7AC19478}"/>
              </a:ext>
            </a:extLst>
          </p:cNvPr>
          <p:cNvPicPr>
            <a:picLocks noGrp="1" noChangeAspect="1"/>
          </p:cNvPicPr>
          <p:nvPr>
            <p:ph idx="1"/>
          </p:nvPr>
        </p:nvPicPr>
        <p:blipFill>
          <a:blip r:embed="rId2"/>
          <a:stretch>
            <a:fillRect/>
          </a:stretch>
        </p:blipFill>
        <p:spPr>
          <a:xfrm>
            <a:off x="96538" y="573740"/>
            <a:ext cx="6644921" cy="4769226"/>
          </a:xfrm>
        </p:spPr>
      </p:pic>
      <p:sp>
        <p:nvSpPr>
          <p:cNvPr id="4" name="Text Placeholder 3">
            <a:extLst>
              <a:ext uri="{FF2B5EF4-FFF2-40B4-BE49-F238E27FC236}">
                <a16:creationId xmlns:a16="http://schemas.microsoft.com/office/drawing/2014/main" id="{41B6F1B9-819F-4758-8572-216E55C3E5B4}"/>
              </a:ext>
            </a:extLst>
          </p:cNvPr>
          <p:cNvSpPr>
            <a:spLocks noGrp="1"/>
          </p:cNvSpPr>
          <p:nvPr>
            <p:ph type="body" sz="half" idx="2"/>
          </p:nvPr>
        </p:nvSpPr>
        <p:spPr>
          <a:xfrm>
            <a:off x="7085012" y="2209799"/>
            <a:ext cx="4461530" cy="3877236"/>
          </a:xfrm>
        </p:spPr>
        <p:txBody>
          <a:bodyPr>
            <a:normAutofit fontScale="40000" lnSpcReduction="20000"/>
          </a:bodyPr>
          <a:lstStyle/>
          <a:p>
            <a:r>
              <a:rPr lang="en-US" sz="7000" b="1" dirty="0">
                <a:solidFill>
                  <a:schemeClr val="bg1"/>
                </a:solidFill>
              </a:rPr>
              <a:t>Project Members :</a:t>
            </a:r>
          </a:p>
          <a:p>
            <a:r>
              <a:rPr lang="en-IN" sz="6000" dirty="0">
                <a:solidFill>
                  <a:schemeClr val="bg1"/>
                </a:solidFill>
              </a:rPr>
              <a:t>Chinmay S M</a:t>
            </a:r>
          </a:p>
          <a:p>
            <a:r>
              <a:rPr lang="en-IN" sz="6000" dirty="0">
                <a:solidFill>
                  <a:schemeClr val="bg1"/>
                </a:solidFill>
              </a:rPr>
              <a:t>Shantanu Ajit Khamkar</a:t>
            </a:r>
          </a:p>
          <a:p>
            <a:r>
              <a:rPr lang="en-IN" sz="6000" dirty="0">
                <a:solidFill>
                  <a:schemeClr val="bg1"/>
                </a:solidFill>
              </a:rPr>
              <a:t>Atharva Sanjay Sangar</a:t>
            </a:r>
          </a:p>
          <a:p>
            <a:r>
              <a:rPr lang="en-IN" sz="6000" dirty="0">
                <a:solidFill>
                  <a:schemeClr val="bg1"/>
                </a:solidFill>
              </a:rPr>
              <a:t>Shubham Gunaji Nagpure</a:t>
            </a:r>
          </a:p>
          <a:p>
            <a:r>
              <a:rPr lang="en-IN" sz="6000" dirty="0">
                <a:solidFill>
                  <a:schemeClr val="bg1"/>
                </a:solidFill>
              </a:rPr>
              <a:t>Shruthi Sudhakaran Thandan</a:t>
            </a:r>
          </a:p>
          <a:p>
            <a:r>
              <a:rPr lang="en-IN" sz="6000" dirty="0">
                <a:solidFill>
                  <a:schemeClr val="bg1"/>
                </a:solidFill>
              </a:rPr>
              <a:t>Aditee Samir Dhatkar</a:t>
            </a:r>
          </a:p>
          <a:p>
            <a:endParaRPr lang="en-IN" dirty="0"/>
          </a:p>
        </p:txBody>
      </p:sp>
    </p:spTree>
    <p:extLst>
      <p:ext uri="{BB962C8B-B14F-4D97-AF65-F5344CB8AC3E}">
        <p14:creationId xmlns:p14="http://schemas.microsoft.com/office/powerpoint/2010/main" val="1982043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27A3C-932D-612D-0FAD-CF2B3D20E3FF}"/>
              </a:ext>
            </a:extLst>
          </p:cNvPr>
          <p:cNvPicPr>
            <a:picLocks noChangeAspect="1"/>
          </p:cNvPicPr>
          <p:nvPr/>
        </p:nvPicPr>
        <p:blipFill>
          <a:blip r:embed="rId2"/>
          <a:stretch>
            <a:fillRect/>
          </a:stretch>
        </p:blipFill>
        <p:spPr>
          <a:xfrm>
            <a:off x="0" y="1"/>
            <a:ext cx="12192000" cy="6857999"/>
          </a:xfrm>
          <a:prstGeom prst="rect">
            <a:avLst/>
          </a:prstGeom>
        </p:spPr>
      </p:pic>
    </p:spTree>
    <p:extLst>
      <p:ext uri="{BB962C8B-B14F-4D97-AF65-F5344CB8AC3E}">
        <p14:creationId xmlns:p14="http://schemas.microsoft.com/office/powerpoint/2010/main" val="1965745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54DF3-0492-452B-B462-A2B36C62915D}"/>
              </a:ext>
            </a:extLst>
          </p:cNvPr>
          <p:cNvSpPr txBox="1"/>
          <p:nvPr/>
        </p:nvSpPr>
        <p:spPr>
          <a:xfrm>
            <a:off x="457200" y="358588"/>
            <a:ext cx="7503177" cy="6401753"/>
          </a:xfrm>
          <a:prstGeom prst="rect">
            <a:avLst/>
          </a:prstGeom>
          <a:noFill/>
        </p:spPr>
        <p:txBody>
          <a:bodyPr wrap="square" rtlCol="0">
            <a:spAutoFit/>
          </a:bodyPr>
          <a:lstStyle/>
          <a:p>
            <a:pPr algn="ctr"/>
            <a:r>
              <a:rPr lang="en-US" sz="3200" b="1" dirty="0">
                <a:solidFill>
                  <a:schemeClr val="bg1"/>
                </a:solidFill>
              </a:rPr>
              <a:t>Conclusion :</a:t>
            </a:r>
          </a:p>
          <a:p>
            <a:endParaRPr lang="en-US" dirty="0"/>
          </a:p>
          <a:p>
            <a:pPr marL="285750" indent="-285750">
              <a:buFont typeface="Wingdings" panose="05000000000000000000" pitchFamily="2" charset="2"/>
              <a:buChar char="§"/>
            </a:pPr>
            <a:r>
              <a:rPr lang="en-US" dirty="0"/>
              <a:t>The process of retention is not an easy task.</a:t>
            </a:r>
          </a:p>
          <a:p>
            <a:pPr marL="285750" indent="-285750">
              <a:buFont typeface="Wingdings" panose="05000000000000000000" pitchFamily="2" charset="2"/>
              <a:buChar char="§"/>
            </a:pPr>
            <a:r>
              <a:rPr lang="en-US" dirty="0"/>
              <a:t>There are so many tactics and strategies used by the organization to retain the employee.</a:t>
            </a:r>
          </a:p>
          <a:p>
            <a:pPr marL="285750" indent="-285750">
              <a:buFont typeface="Wingdings" panose="05000000000000000000" pitchFamily="2" charset="2"/>
              <a:buChar char="§"/>
            </a:pPr>
            <a:r>
              <a:rPr lang="en-US" dirty="0"/>
              <a:t>The basic purpose of this strategies is to increase the employee satisfaction, boost employee moral and hence achieve employee retention.</a:t>
            </a:r>
          </a:p>
          <a:p>
            <a:pPr marL="285750" indent="-285750">
              <a:buFont typeface="Wingdings" panose="05000000000000000000" pitchFamily="2" charset="2"/>
              <a:buChar char="§"/>
            </a:pPr>
            <a:r>
              <a:rPr lang="en-US" dirty="0"/>
              <a:t>Relationships between employee and management must be improved.</a:t>
            </a:r>
            <a:r>
              <a:rPr lang="en-US" i="1" dirty="0"/>
              <a:t> </a:t>
            </a:r>
          </a:p>
          <a:p>
            <a:pPr marL="285750" indent="-285750">
              <a:buFont typeface="Wingdings" panose="05000000000000000000" pitchFamily="2" charset="2"/>
              <a:buChar char="§"/>
            </a:pPr>
            <a:r>
              <a:rPr lang="en-US" dirty="0"/>
              <a:t>To find out what motivates an employee to continue to work in an organization.</a:t>
            </a:r>
          </a:p>
          <a:p>
            <a:pPr marL="285750" indent="-285750">
              <a:buFont typeface="Wingdings" panose="05000000000000000000" pitchFamily="2" charset="2"/>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endParaRPr lang="en-IN" dirty="0"/>
          </a:p>
        </p:txBody>
      </p:sp>
      <p:pic>
        <p:nvPicPr>
          <p:cNvPr id="3" name="Picture 2">
            <a:extLst>
              <a:ext uri="{FF2B5EF4-FFF2-40B4-BE49-F238E27FC236}">
                <a16:creationId xmlns:a16="http://schemas.microsoft.com/office/drawing/2014/main" id="{18ADA1D0-9A92-4137-AA76-67B575190E63}"/>
              </a:ext>
            </a:extLst>
          </p:cNvPr>
          <p:cNvPicPr>
            <a:picLocks noChangeAspect="1"/>
          </p:cNvPicPr>
          <p:nvPr/>
        </p:nvPicPr>
        <p:blipFill>
          <a:blip r:embed="rId2"/>
          <a:stretch>
            <a:fillRect/>
          </a:stretch>
        </p:blipFill>
        <p:spPr>
          <a:xfrm>
            <a:off x="0" y="4556176"/>
            <a:ext cx="3878209" cy="2301823"/>
          </a:xfrm>
          <a:prstGeom prst="rect">
            <a:avLst/>
          </a:prstGeom>
        </p:spPr>
      </p:pic>
      <p:pic>
        <p:nvPicPr>
          <p:cNvPr id="4" name="Picture 3">
            <a:extLst>
              <a:ext uri="{FF2B5EF4-FFF2-40B4-BE49-F238E27FC236}">
                <a16:creationId xmlns:a16="http://schemas.microsoft.com/office/drawing/2014/main" id="{9B4DE1FB-FDD7-4CD6-AD75-FBFE4DA57B3E}"/>
              </a:ext>
            </a:extLst>
          </p:cNvPr>
          <p:cNvPicPr>
            <a:picLocks noChangeAspect="1"/>
          </p:cNvPicPr>
          <p:nvPr/>
        </p:nvPicPr>
        <p:blipFill>
          <a:blip r:embed="rId3"/>
          <a:stretch>
            <a:fillRect/>
          </a:stretch>
        </p:blipFill>
        <p:spPr>
          <a:xfrm>
            <a:off x="7960377" y="488845"/>
            <a:ext cx="4231623" cy="2861849"/>
          </a:xfrm>
          <a:prstGeom prst="rect">
            <a:avLst/>
          </a:prstGeom>
        </p:spPr>
      </p:pic>
    </p:spTree>
    <p:extLst>
      <p:ext uri="{BB962C8B-B14F-4D97-AF65-F5344CB8AC3E}">
        <p14:creationId xmlns:p14="http://schemas.microsoft.com/office/powerpoint/2010/main" val="3740457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B3EE08-DBBC-40E0-899A-2062043F2603}"/>
              </a:ext>
            </a:extLst>
          </p:cNvPr>
          <p:cNvSpPr txBox="1"/>
          <p:nvPr/>
        </p:nvSpPr>
        <p:spPr>
          <a:xfrm>
            <a:off x="304800" y="5038164"/>
            <a:ext cx="10183906" cy="1323439"/>
          </a:xfrm>
          <a:prstGeom prst="rect">
            <a:avLst/>
          </a:prstGeom>
          <a:noFill/>
        </p:spPr>
        <p:txBody>
          <a:bodyPr wrap="square" rtlCol="0">
            <a:spAutoFit/>
          </a:bodyPr>
          <a:lstStyle/>
          <a:p>
            <a:r>
              <a:rPr lang="en-US" sz="8000" dirty="0">
                <a:solidFill>
                  <a:schemeClr val="bg1"/>
                </a:solidFill>
              </a:rPr>
              <a:t>Thank you..</a:t>
            </a:r>
            <a:endParaRPr lang="en-IN" sz="8000" dirty="0">
              <a:solidFill>
                <a:schemeClr val="bg1"/>
              </a:solidFill>
            </a:endParaRPr>
          </a:p>
        </p:txBody>
      </p:sp>
    </p:spTree>
    <p:extLst>
      <p:ext uri="{BB962C8B-B14F-4D97-AF65-F5344CB8AC3E}">
        <p14:creationId xmlns:p14="http://schemas.microsoft.com/office/powerpoint/2010/main" val="2675847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9141-31AB-3671-DB66-090CD67DE406}"/>
              </a:ext>
            </a:extLst>
          </p:cNvPr>
          <p:cNvSpPr>
            <a:spLocks noGrp="1"/>
          </p:cNvSpPr>
          <p:nvPr>
            <p:ph type="title"/>
          </p:nvPr>
        </p:nvSpPr>
        <p:spPr>
          <a:xfrm>
            <a:off x="713192" y="393303"/>
            <a:ext cx="4945623" cy="1115609"/>
          </a:xfrm>
        </p:spPr>
        <p:txBody>
          <a:bodyPr/>
          <a:lstStyle/>
          <a:p>
            <a:r>
              <a:rPr lang="en-IN" sz="3200" b="1" dirty="0">
                <a:solidFill>
                  <a:schemeClr val="bg1"/>
                </a:solidFill>
              </a:rPr>
              <a:t>Agenda</a:t>
            </a:r>
            <a:r>
              <a:rPr lang="en-IN" b="1" dirty="0">
                <a:solidFill>
                  <a:schemeClr val="bg1"/>
                </a:solidFill>
              </a:rPr>
              <a:t>:</a:t>
            </a:r>
          </a:p>
        </p:txBody>
      </p:sp>
      <p:sp>
        <p:nvSpPr>
          <p:cNvPr id="3" name="Content Placeholder 2">
            <a:extLst>
              <a:ext uri="{FF2B5EF4-FFF2-40B4-BE49-F238E27FC236}">
                <a16:creationId xmlns:a16="http://schemas.microsoft.com/office/drawing/2014/main" id="{6B54B884-604B-A5EA-B9ED-2529F4CDD494}"/>
              </a:ext>
            </a:extLst>
          </p:cNvPr>
          <p:cNvSpPr>
            <a:spLocks noGrp="1"/>
          </p:cNvSpPr>
          <p:nvPr>
            <p:ph idx="1"/>
          </p:nvPr>
        </p:nvSpPr>
        <p:spPr>
          <a:xfrm>
            <a:off x="713192" y="1582570"/>
            <a:ext cx="9116906" cy="4324322"/>
          </a:xfrm>
        </p:spPr>
        <p:txBody>
          <a:bodyPr/>
          <a:lstStyle/>
          <a:p>
            <a:pPr>
              <a:buFont typeface="Wingdings" panose="05000000000000000000" pitchFamily="2" charset="2"/>
              <a:buChar char="q"/>
            </a:pPr>
            <a:r>
              <a:rPr lang="en-IN" sz="2800" dirty="0">
                <a:solidFill>
                  <a:schemeClr val="bg1"/>
                </a:solidFill>
              </a:rPr>
              <a:t>Introduction &amp; Problem Statement</a:t>
            </a:r>
          </a:p>
          <a:p>
            <a:pPr>
              <a:buFont typeface="Wingdings" panose="05000000000000000000" pitchFamily="2" charset="2"/>
              <a:buChar char="q"/>
            </a:pPr>
            <a:r>
              <a:rPr lang="en-IN" sz="2800" dirty="0">
                <a:solidFill>
                  <a:schemeClr val="bg1"/>
                </a:solidFill>
              </a:rPr>
              <a:t>Business Objective</a:t>
            </a:r>
          </a:p>
          <a:p>
            <a:pPr>
              <a:buFont typeface="Wingdings" panose="05000000000000000000" pitchFamily="2" charset="2"/>
              <a:buChar char="q"/>
            </a:pPr>
            <a:r>
              <a:rPr lang="en-IN" sz="2800" dirty="0">
                <a:solidFill>
                  <a:schemeClr val="bg1"/>
                </a:solidFill>
              </a:rPr>
              <a:t>KPI’s</a:t>
            </a:r>
          </a:p>
          <a:p>
            <a:pPr>
              <a:buFont typeface="Wingdings" panose="05000000000000000000" pitchFamily="2" charset="2"/>
              <a:buChar char="q"/>
            </a:pPr>
            <a:r>
              <a:rPr lang="en-IN" sz="2800" dirty="0">
                <a:solidFill>
                  <a:schemeClr val="bg1"/>
                </a:solidFill>
              </a:rPr>
              <a:t>Problems which we have faced during this project</a:t>
            </a:r>
          </a:p>
          <a:p>
            <a:pPr>
              <a:buFont typeface="Wingdings" panose="05000000000000000000" pitchFamily="2" charset="2"/>
              <a:buChar char="q"/>
            </a:pPr>
            <a:r>
              <a:rPr lang="en-IN" sz="2800" dirty="0">
                <a:solidFill>
                  <a:schemeClr val="bg1"/>
                </a:solidFill>
              </a:rPr>
              <a:t>Conclusion</a:t>
            </a:r>
          </a:p>
          <a:p>
            <a:pPr>
              <a:buFont typeface="Wingdings" panose="05000000000000000000" pitchFamily="2" charset="2"/>
              <a:buChar char="q"/>
            </a:pPr>
            <a:endParaRPr lang="en-IN" dirty="0"/>
          </a:p>
          <a:p>
            <a:pPr>
              <a:buFont typeface="Wingdings" panose="05000000000000000000" pitchFamily="2" charset="2"/>
              <a:buChar char="q"/>
            </a:pPr>
            <a:endParaRPr lang="en-IN" dirty="0"/>
          </a:p>
          <a:p>
            <a:pPr>
              <a:buFont typeface="Wingdings" panose="05000000000000000000" pitchFamily="2" charset="2"/>
              <a:buChar char="q"/>
            </a:pPr>
            <a:endParaRPr lang="en-IN" dirty="0"/>
          </a:p>
        </p:txBody>
      </p:sp>
    </p:spTree>
    <p:extLst>
      <p:ext uri="{BB962C8B-B14F-4D97-AF65-F5344CB8AC3E}">
        <p14:creationId xmlns:p14="http://schemas.microsoft.com/office/powerpoint/2010/main" val="202930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A842-08A9-B0FD-52AA-8657EAEA200C}"/>
              </a:ext>
            </a:extLst>
          </p:cNvPr>
          <p:cNvSpPr>
            <a:spLocks noGrp="1"/>
          </p:cNvSpPr>
          <p:nvPr>
            <p:ph type="title"/>
          </p:nvPr>
        </p:nvSpPr>
        <p:spPr>
          <a:xfrm>
            <a:off x="677335" y="370840"/>
            <a:ext cx="8596668" cy="711200"/>
          </a:xfrm>
        </p:spPr>
        <p:txBody>
          <a:bodyPr>
            <a:normAutofit fontScale="90000"/>
          </a:bodyPr>
          <a:lstStyle/>
          <a:p>
            <a:r>
              <a:rPr lang="en-IN" sz="3600" dirty="0">
                <a:solidFill>
                  <a:schemeClr val="bg1"/>
                </a:solidFill>
              </a:rPr>
              <a:t>Introduction</a:t>
            </a:r>
            <a:r>
              <a:rPr lang="en-IN" dirty="0">
                <a:solidFill>
                  <a:schemeClr val="bg1"/>
                </a:solidFill>
              </a:rPr>
              <a:t>:</a:t>
            </a:r>
          </a:p>
        </p:txBody>
      </p:sp>
      <p:sp>
        <p:nvSpPr>
          <p:cNvPr id="3" name="Text Placeholder 2">
            <a:extLst>
              <a:ext uri="{FF2B5EF4-FFF2-40B4-BE49-F238E27FC236}">
                <a16:creationId xmlns:a16="http://schemas.microsoft.com/office/drawing/2014/main" id="{26C12419-EA44-BA52-7C12-AAFBB3229016}"/>
              </a:ext>
            </a:extLst>
          </p:cNvPr>
          <p:cNvSpPr>
            <a:spLocks noGrp="1"/>
          </p:cNvSpPr>
          <p:nvPr>
            <p:ph type="body" idx="1"/>
          </p:nvPr>
        </p:nvSpPr>
        <p:spPr>
          <a:xfrm>
            <a:off x="677334" y="944880"/>
            <a:ext cx="10468185" cy="1570962"/>
          </a:xfrm>
        </p:spPr>
        <p:txBody>
          <a:bodyPr>
            <a:normAutofit/>
          </a:bodyPr>
          <a:lstStyle/>
          <a:p>
            <a:r>
              <a:rPr lang="en-US" sz="2000" dirty="0"/>
              <a:t>Human Resource analytics (HR Analytics) is defined as the area in the field of analytics that deals with people analysis and applying analytical process to the human capital within the organization to improve employee performance and improving employee retention.</a:t>
            </a:r>
            <a:endParaRPr lang="en-IN" sz="2000" dirty="0"/>
          </a:p>
        </p:txBody>
      </p:sp>
      <p:sp>
        <p:nvSpPr>
          <p:cNvPr id="4" name="Title 1">
            <a:extLst>
              <a:ext uri="{FF2B5EF4-FFF2-40B4-BE49-F238E27FC236}">
                <a16:creationId xmlns:a16="http://schemas.microsoft.com/office/drawing/2014/main" id="{F61EFFD2-19DF-9244-C4F8-90AA720AEEC0}"/>
              </a:ext>
            </a:extLst>
          </p:cNvPr>
          <p:cNvSpPr txBox="1">
            <a:spLocks/>
          </p:cNvSpPr>
          <p:nvPr/>
        </p:nvSpPr>
        <p:spPr>
          <a:xfrm>
            <a:off x="677333" y="2515842"/>
            <a:ext cx="8596668" cy="71120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44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solidFill>
                  <a:schemeClr val="bg1"/>
                </a:solidFill>
              </a:rPr>
              <a:t>Problem Statement:</a:t>
            </a:r>
          </a:p>
        </p:txBody>
      </p:sp>
      <p:sp>
        <p:nvSpPr>
          <p:cNvPr id="6" name="TextBox 5">
            <a:extLst>
              <a:ext uri="{FF2B5EF4-FFF2-40B4-BE49-F238E27FC236}">
                <a16:creationId xmlns:a16="http://schemas.microsoft.com/office/drawing/2014/main" id="{956C5FDF-D63C-28E5-7326-A2037E50568F}"/>
              </a:ext>
            </a:extLst>
          </p:cNvPr>
          <p:cNvSpPr txBox="1"/>
          <p:nvPr/>
        </p:nvSpPr>
        <p:spPr>
          <a:xfrm>
            <a:off x="822958" y="3227042"/>
            <a:ext cx="8451043" cy="3754874"/>
          </a:xfrm>
          <a:prstGeom prst="rect">
            <a:avLst/>
          </a:prstGeom>
          <a:noFill/>
        </p:spPr>
        <p:txBody>
          <a:bodyPr wrap="square" rtlCol="0">
            <a:spAutoFit/>
          </a:bodyPr>
          <a:lstStyle/>
          <a:p>
            <a:pPr marL="342900" indent="-342900">
              <a:buFont typeface="Wingdings" panose="05000000000000000000" pitchFamily="2" charset="2"/>
              <a:buChar char="q"/>
            </a:pPr>
            <a:r>
              <a:rPr lang="en-IN" sz="2000" dirty="0">
                <a:solidFill>
                  <a:schemeClr val="tx1">
                    <a:lumMod val="75000"/>
                    <a:lumOff val="25000"/>
                  </a:schemeClr>
                </a:solidFill>
              </a:rPr>
              <a:t>Average Attrition rate for all Departments</a:t>
            </a:r>
          </a:p>
          <a:p>
            <a:pPr marL="342900" indent="-342900">
              <a:buFont typeface="Wingdings" panose="05000000000000000000" pitchFamily="2" charset="2"/>
              <a:buChar char="q"/>
            </a:pPr>
            <a:endParaRPr lang="en-IN" sz="2000" dirty="0">
              <a:solidFill>
                <a:schemeClr val="tx1">
                  <a:lumMod val="75000"/>
                  <a:lumOff val="25000"/>
                </a:schemeClr>
              </a:solidFill>
            </a:endParaRPr>
          </a:p>
          <a:p>
            <a:pPr marL="342900" indent="-342900">
              <a:buFont typeface="Wingdings" panose="05000000000000000000" pitchFamily="2" charset="2"/>
              <a:buChar char="q"/>
            </a:pPr>
            <a:r>
              <a:rPr lang="en-IN" sz="2000" dirty="0">
                <a:solidFill>
                  <a:schemeClr val="tx1">
                    <a:lumMod val="75000"/>
                    <a:lumOff val="25000"/>
                  </a:schemeClr>
                </a:solidFill>
              </a:rPr>
              <a:t>Average Hourly rate of Male Research Scientist</a:t>
            </a:r>
          </a:p>
          <a:p>
            <a:pPr marL="342900" indent="-342900">
              <a:buFont typeface="Wingdings" panose="05000000000000000000" pitchFamily="2" charset="2"/>
              <a:buChar char="q"/>
            </a:pPr>
            <a:endParaRPr lang="en-IN" sz="2000" dirty="0">
              <a:solidFill>
                <a:schemeClr val="tx1">
                  <a:lumMod val="75000"/>
                  <a:lumOff val="25000"/>
                </a:schemeClr>
              </a:solidFill>
            </a:endParaRPr>
          </a:p>
          <a:p>
            <a:pPr marL="342900" indent="-342900">
              <a:buFont typeface="Wingdings" panose="05000000000000000000" pitchFamily="2" charset="2"/>
              <a:buChar char="q"/>
            </a:pPr>
            <a:r>
              <a:rPr lang="en-IN" sz="2000" dirty="0">
                <a:solidFill>
                  <a:schemeClr val="tx1">
                    <a:lumMod val="75000"/>
                    <a:lumOff val="25000"/>
                  </a:schemeClr>
                </a:solidFill>
              </a:rPr>
              <a:t>Attrition rate Vs Monthly income stats</a:t>
            </a:r>
          </a:p>
          <a:p>
            <a:pPr marL="342900" indent="-342900">
              <a:buFont typeface="Wingdings" panose="05000000000000000000" pitchFamily="2" charset="2"/>
              <a:buChar char="q"/>
            </a:pPr>
            <a:endParaRPr lang="en-IN" sz="2000" dirty="0">
              <a:solidFill>
                <a:schemeClr val="tx1">
                  <a:lumMod val="75000"/>
                  <a:lumOff val="25000"/>
                </a:schemeClr>
              </a:solidFill>
            </a:endParaRPr>
          </a:p>
          <a:p>
            <a:pPr marL="342900" indent="-342900">
              <a:buFont typeface="Wingdings" panose="05000000000000000000" pitchFamily="2" charset="2"/>
              <a:buChar char="q"/>
            </a:pPr>
            <a:r>
              <a:rPr lang="en-IN" sz="2000" dirty="0">
                <a:solidFill>
                  <a:schemeClr val="tx1">
                    <a:lumMod val="75000"/>
                    <a:lumOff val="25000"/>
                  </a:schemeClr>
                </a:solidFill>
              </a:rPr>
              <a:t>Average working years for each Department</a:t>
            </a:r>
          </a:p>
          <a:p>
            <a:pPr marL="342900" indent="-342900">
              <a:buFont typeface="Wingdings" panose="05000000000000000000" pitchFamily="2" charset="2"/>
              <a:buChar char="q"/>
            </a:pPr>
            <a:endParaRPr lang="en-IN" sz="2000" dirty="0">
              <a:solidFill>
                <a:schemeClr val="tx1">
                  <a:lumMod val="75000"/>
                  <a:lumOff val="25000"/>
                </a:schemeClr>
              </a:solidFill>
            </a:endParaRPr>
          </a:p>
          <a:p>
            <a:pPr marL="342900" indent="-342900">
              <a:buFont typeface="Wingdings" panose="05000000000000000000" pitchFamily="2" charset="2"/>
              <a:buChar char="q"/>
            </a:pPr>
            <a:r>
              <a:rPr lang="en-IN" sz="2000" dirty="0">
                <a:solidFill>
                  <a:schemeClr val="tx1">
                    <a:lumMod val="75000"/>
                    <a:lumOff val="25000"/>
                  </a:schemeClr>
                </a:solidFill>
              </a:rPr>
              <a:t>Job Role Vs Work life balance</a:t>
            </a:r>
          </a:p>
          <a:p>
            <a:pPr marL="342900" indent="-342900">
              <a:buFont typeface="Wingdings" panose="05000000000000000000" pitchFamily="2" charset="2"/>
              <a:buChar char="q"/>
            </a:pPr>
            <a:endParaRPr lang="en-IN" sz="2000" dirty="0">
              <a:solidFill>
                <a:schemeClr val="tx1">
                  <a:lumMod val="75000"/>
                  <a:lumOff val="25000"/>
                </a:schemeClr>
              </a:solidFill>
            </a:endParaRPr>
          </a:p>
          <a:p>
            <a:pPr marL="342900" indent="-342900">
              <a:buFont typeface="Wingdings" panose="05000000000000000000" pitchFamily="2" charset="2"/>
              <a:buChar char="q"/>
            </a:pPr>
            <a:r>
              <a:rPr lang="en-IN" sz="2000" dirty="0">
                <a:solidFill>
                  <a:schemeClr val="tx1">
                    <a:lumMod val="75000"/>
                    <a:lumOff val="25000"/>
                  </a:schemeClr>
                </a:solidFill>
              </a:rPr>
              <a:t>Attrition rate Vs Year since last promotion relation</a:t>
            </a:r>
          </a:p>
          <a:p>
            <a:endParaRPr lang="en-IN" dirty="0">
              <a:latin typeface="+mj-lt"/>
            </a:endParaRPr>
          </a:p>
        </p:txBody>
      </p:sp>
    </p:spTree>
    <p:extLst>
      <p:ext uri="{BB962C8B-B14F-4D97-AF65-F5344CB8AC3E}">
        <p14:creationId xmlns:p14="http://schemas.microsoft.com/office/powerpoint/2010/main" val="1182125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824F-D9FD-47C4-DFD8-BFCAE3254438}"/>
              </a:ext>
            </a:extLst>
          </p:cNvPr>
          <p:cNvSpPr>
            <a:spLocks noGrp="1"/>
          </p:cNvSpPr>
          <p:nvPr>
            <p:ph type="title"/>
          </p:nvPr>
        </p:nvSpPr>
        <p:spPr>
          <a:xfrm>
            <a:off x="522847" y="339662"/>
            <a:ext cx="8011552" cy="954245"/>
          </a:xfrm>
        </p:spPr>
        <p:txBody>
          <a:bodyPr>
            <a:normAutofit/>
          </a:bodyPr>
          <a:lstStyle/>
          <a:p>
            <a:r>
              <a:rPr lang="en-IN" sz="3100" dirty="0">
                <a:solidFill>
                  <a:schemeClr val="bg1"/>
                </a:solidFill>
              </a:rPr>
              <a:t>Business Objective:</a:t>
            </a:r>
          </a:p>
        </p:txBody>
      </p:sp>
      <p:sp>
        <p:nvSpPr>
          <p:cNvPr id="3" name="Content Placeholder 2">
            <a:extLst>
              <a:ext uri="{FF2B5EF4-FFF2-40B4-BE49-F238E27FC236}">
                <a16:creationId xmlns:a16="http://schemas.microsoft.com/office/drawing/2014/main" id="{EDF5816D-7989-7957-9413-F7D24D795561}"/>
              </a:ext>
            </a:extLst>
          </p:cNvPr>
          <p:cNvSpPr>
            <a:spLocks noGrp="1"/>
          </p:cNvSpPr>
          <p:nvPr>
            <p:ph idx="1"/>
          </p:nvPr>
        </p:nvSpPr>
        <p:spPr>
          <a:xfrm>
            <a:off x="522847" y="1352177"/>
            <a:ext cx="8497146" cy="5039657"/>
          </a:xfrm>
        </p:spPr>
        <p:txBody>
          <a:bodyPr>
            <a:normAutofit/>
          </a:bodyPr>
          <a:lstStyle/>
          <a:p>
            <a:pPr marL="0" indent="0">
              <a:buNone/>
            </a:pPr>
            <a:r>
              <a:rPr lang="en-IN" sz="2800" dirty="0">
                <a:solidFill>
                  <a:schemeClr val="tx1"/>
                </a:solidFill>
              </a:rPr>
              <a:t>Aim of this project is to study the Employee Retention and visualize it. Based on the visualizations and analysis, HRs will get insights and can make strategies to retain the employees.</a:t>
            </a:r>
          </a:p>
          <a:p>
            <a:pPr>
              <a:buFont typeface="Wingdings" panose="05000000000000000000" pitchFamily="2" charset="2"/>
              <a:buChar char="§"/>
            </a:pPr>
            <a:r>
              <a:rPr lang="en-US" sz="2800" dirty="0">
                <a:solidFill>
                  <a:schemeClr val="tx1"/>
                </a:solidFill>
              </a:rPr>
              <a:t>To identify how retention strategy reduce turnover?</a:t>
            </a:r>
          </a:p>
          <a:p>
            <a:pPr>
              <a:buFont typeface="Wingdings" panose="05000000000000000000" pitchFamily="2" charset="2"/>
              <a:buChar char="§"/>
            </a:pPr>
            <a:r>
              <a:rPr lang="en-US" sz="2800" dirty="0">
                <a:solidFill>
                  <a:schemeClr val="tx1"/>
                </a:solidFill>
              </a:rPr>
              <a:t>To know how to retain employee?</a:t>
            </a:r>
          </a:p>
          <a:p>
            <a:pPr>
              <a:buFont typeface="Wingdings" panose="05000000000000000000" pitchFamily="2" charset="2"/>
              <a:buChar char="§"/>
            </a:pPr>
            <a:r>
              <a:rPr lang="en-US" sz="2800" dirty="0">
                <a:solidFill>
                  <a:schemeClr val="tx1"/>
                </a:solidFill>
              </a:rPr>
              <a:t>To verify the satisfaction level of employee in the organization.</a:t>
            </a:r>
            <a:endParaRPr lang="en-IN" sz="2800" dirty="0">
              <a:solidFill>
                <a:schemeClr val="tx1"/>
              </a:solidFill>
            </a:endParaRPr>
          </a:p>
        </p:txBody>
      </p:sp>
    </p:spTree>
    <p:extLst>
      <p:ext uri="{BB962C8B-B14F-4D97-AF65-F5344CB8AC3E}">
        <p14:creationId xmlns:p14="http://schemas.microsoft.com/office/powerpoint/2010/main" val="392980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1D5C8-2A6A-370A-1912-1F61DEEE4692}"/>
              </a:ext>
            </a:extLst>
          </p:cNvPr>
          <p:cNvSpPr>
            <a:spLocks noGrp="1"/>
          </p:cNvSpPr>
          <p:nvPr>
            <p:ph type="title"/>
          </p:nvPr>
        </p:nvSpPr>
        <p:spPr>
          <a:xfrm>
            <a:off x="1097280" y="345440"/>
            <a:ext cx="10058400" cy="1229360"/>
          </a:xfrm>
        </p:spPr>
        <p:txBody>
          <a:bodyPr>
            <a:normAutofit fontScale="90000"/>
          </a:bodyPr>
          <a:lstStyle/>
          <a:p>
            <a:br>
              <a:rPr lang="en-IN" dirty="0">
                <a:solidFill>
                  <a:schemeClr val="accent2">
                    <a:lumMod val="50000"/>
                  </a:schemeClr>
                </a:solidFill>
              </a:rPr>
            </a:br>
            <a:br>
              <a:rPr lang="en-IN" dirty="0">
                <a:solidFill>
                  <a:schemeClr val="accent2">
                    <a:lumMod val="50000"/>
                  </a:schemeClr>
                </a:solidFill>
              </a:rPr>
            </a:br>
            <a:br>
              <a:rPr lang="en-IN" dirty="0">
                <a:solidFill>
                  <a:schemeClr val="accent2">
                    <a:lumMod val="50000"/>
                  </a:schemeClr>
                </a:solidFill>
              </a:rPr>
            </a:br>
            <a:r>
              <a:rPr lang="en-IN" dirty="0">
                <a:solidFill>
                  <a:schemeClr val="accent2">
                    <a:lumMod val="50000"/>
                  </a:schemeClr>
                </a:solidFill>
              </a:rPr>
              <a:t> </a:t>
            </a:r>
            <a:r>
              <a:rPr lang="en-IN" dirty="0">
                <a:solidFill>
                  <a:schemeClr val="bg1"/>
                </a:solidFill>
              </a:rPr>
              <a:t>Average Attrition rate for all Departments</a:t>
            </a:r>
            <a:br>
              <a:rPr lang="en-IN" dirty="0">
                <a:solidFill>
                  <a:schemeClr val="accent2">
                    <a:lumMod val="50000"/>
                  </a:schemeClr>
                </a:solidFill>
              </a:rPr>
            </a:br>
            <a:br>
              <a:rPr lang="en-IN" dirty="0"/>
            </a:br>
            <a:br>
              <a:rPr lang="en-IN" dirty="0">
                <a:latin typeface="+mj-lt"/>
              </a:rPr>
            </a:br>
            <a:endParaRPr lang="en-IN" dirty="0"/>
          </a:p>
        </p:txBody>
      </p:sp>
      <p:sp>
        <p:nvSpPr>
          <p:cNvPr id="4" name="Content Placeholder 3">
            <a:extLst>
              <a:ext uri="{FF2B5EF4-FFF2-40B4-BE49-F238E27FC236}">
                <a16:creationId xmlns:a16="http://schemas.microsoft.com/office/drawing/2014/main" id="{2F7E27B6-7AAB-8C5D-C898-9F1549D1933F}"/>
              </a:ext>
            </a:extLst>
          </p:cNvPr>
          <p:cNvSpPr>
            <a:spLocks noGrp="1"/>
          </p:cNvSpPr>
          <p:nvPr>
            <p:ph sz="half" idx="1"/>
          </p:nvPr>
        </p:nvSpPr>
        <p:spPr>
          <a:xfrm>
            <a:off x="533899" y="1574800"/>
            <a:ext cx="4184035" cy="3880772"/>
          </a:xfrm>
        </p:spPr>
        <p:txBody>
          <a:bodyPr/>
          <a:lstStyle/>
          <a:p>
            <a:pPr marL="0" indent="0">
              <a:buNone/>
            </a:pPr>
            <a:r>
              <a:rPr lang="en-IN" sz="2400" dirty="0">
                <a:solidFill>
                  <a:schemeClr val="tx1"/>
                </a:solidFill>
              </a:rPr>
              <a:t>This KPI is to find out the relationship between each department and its attrition rate</a:t>
            </a:r>
            <a:r>
              <a:rPr lang="en-IN" sz="1800" dirty="0">
                <a:solidFill>
                  <a:schemeClr val="tx1"/>
                </a:solidFill>
              </a:rPr>
              <a:t>.</a:t>
            </a:r>
          </a:p>
          <a:p>
            <a:pPr marL="0" indent="0">
              <a:buNone/>
            </a:pPr>
            <a:endParaRPr lang="en-IN" sz="1800" dirty="0">
              <a:solidFill>
                <a:schemeClr val="tx1"/>
              </a:solidFill>
            </a:endParaRPr>
          </a:p>
          <a:p>
            <a:endParaRPr lang="en-IN" dirty="0"/>
          </a:p>
        </p:txBody>
      </p:sp>
      <p:pic>
        <p:nvPicPr>
          <p:cNvPr id="8" name="Content Placeholder 7">
            <a:extLst>
              <a:ext uri="{FF2B5EF4-FFF2-40B4-BE49-F238E27FC236}">
                <a16:creationId xmlns:a16="http://schemas.microsoft.com/office/drawing/2014/main" id="{B1EBC546-A274-7CB0-2969-7AE127CE03FB}"/>
              </a:ext>
            </a:extLst>
          </p:cNvPr>
          <p:cNvPicPr>
            <a:picLocks noGrp="1" noChangeAspect="1"/>
          </p:cNvPicPr>
          <p:nvPr>
            <p:ph sz="half" idx="2"/>
          </p:nvPr>
        </p:nvPicPr>
        <p:blipFill>
          <a:blip r:embed="rId2"/>
          <a:stretch>
            <a:fillRect/>
          </a:stretch>
        </p:blipFill>
        <p:spPr>
          <a:xfrm>
            <a:off x="5378357" y="1800412"/>
            <a:ext cx="6374372" cy="3533588"/>
          </a:xfrm>
          <a:ln w="12700">
            <a:solidFill>
              <a:schemeClr val="tx1"/>
            </a:solidFill>
          </a:ln>
        </p:spPr>
      </p:pic>
      <p:sp>
        <p:nvSpPr>
          <p:cNvPr id="7" name="TextBox 6">
            <a:extLst>
              <a:ext uri="{FF2B5EF4-FFF2-40B4-BE49-F238E27FC236}">
                <a16:creationId xmlns:a16="http://schemas.microsoft.com/office/drawing/2014/main" id="{7A79C956-A1FD-70B8-E457-7CBA2E200D8C}"/>
              </a:ext>
            </a:extLst>
          </p:cNvPr>
          <p:cNvSpPr txBox="1"/>
          <p:nvPr/>
        </p:nvSpPr>
        <p:spPr>
          <a:xfrm>
            <a:off x="8329472" y="5455572"/>
            <a:ext cx="1361375" cy="365760"/>
          </a:xfrm>
          <a:prstGeom prst="rect">
            <a:avLst/>
          </a:prstGeom>
          <a:noFill/>
        </p:spPr>
        <p:txBody>
          <a:bodyPr wrap="square" rtlCol="0">
            <a:spAutoFit/>
          </a:bodyPr>
          <a:lstStyle/>
          <a:p>
            <a:r>
              <a:rPr lang="en-IN" dirty="0">
                <a:solidFill>
                  <a:schemeClr val="bg1"/>
                </a:solidFill>
              </a:rPr>
              <a:t>Tableau </a:t>
            </a:r>
          </a:p>
        </p:txBody>
      </p:sp>
    </p:spTree>
    <p:extLst>
      <p:ext uri="{BB962C8B-B14F-4D97-AF65-F5344CB8AC3E}">
        <p14:creationId xmlns:p14="http://schemas.microsoft.com/office/powerpoint/2010/main" val="375047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CAE531-1CAA-0372-6AA4-FE57F72D2897}"/>
              </a:ext>
            </a:extLst>
          </p:cNvPr>
          <p:cNvSpPr>
            <a:spLocks noGrp="1"/>
          </p:cNvSpPr>
          <p:nvPr>
            <p:ph idx="4294967295"/>
          </p:nvPr>
        </p:nvSpPr>
        <p:spPr>
          <a:xfrm>
            <a:off x="0" y="3334591"/>
            <a:ext cx="12192000" cy="3281362"/>
          </a:xfrm>
        </p:spPr>
        <p:txBody>
          <a:bodyPr>
            <a:normAutofit/>
          </a:bodyPr>
          <a:lstStyle/>
          <a:p>
            <a:pPr marL="0" indent="0">
              <a:buNone/>
            </a:pPr>
            <a:r>
              <a:rPr lang="en-IN" sz="2400" dirty="0">
                <a:solidFill>
                  <a:schemeClr val="tx1"/>
                </a:solidFill>
              </a:rPr>
              <a:t>We can clearly say that department wise attrition rate of employees is almost 50%.  That means attrition rate of employees does not depends on department. So whichever department it is, 50% employees are leaving the company.</a:t>
            </a:r>
          </a:p>
          <a:p>
            <a:pPr marL="0" indent="0">
              <a:buNone/>
            </a:pPr>
            <a:r>
              <a:rPr lang="en-IN" sz="2400" dirty="0">
                <a:solidFill>
                  <a:schemeClr val="tx1"/>
                </a:solidFill>
              </a:rPr>
              <a:t>      From this calculations and visualizations we concluded that we have to make strong strategies to minimize attrition rate and improve our company’s Employee retention so that we can balance the company’s growth and right talent.</a:t>
            </a:r>
            <a:endParaRPr lang="en-IN" dirty="0">
              <a:solidFill>
                <a:schemeClr val="tx1"/>
              </a:solidFill>
            </a:endParaRPr>
          </a:p>
        </p:txBody>
      </p:sp>
      <p:pic>
        <p:nvPicPr>
          <p:cNvPr id="4" name="Picture 3">
            <a:extLst>
              <a:ext uri="{FF2B5EF4-FFF2-40B4-BE49-F238E27FC236}">
                <a16:creationId xmlns:a16="http://schemas.microsoft.com/office/drawing/2014/main" id="{E3D42405-9387-D906-C9BB-F371BBE8518E}"/>
              </a:ext>
            </a:extLst>
          </p:cNvPr>
          <p:cNvPicPr>
            <a:picLocks noChangeAspect="1"/>
          </p:cNvPicPr>
          <p:nvPr/>
        </p:nvPicPr>
        <p:blipFill>
          <a:blip r:embed="rId2"/>
          <a:stretch>
            <a:fillRect/>
          </a:stretch>
        </p:blipFill>
        <p:spPr>
          <a:xfrm>
            <a:off x="269488" y="242047"/>
            <a:ext cx="8712601" cy="2679932"/>
          </a:xfrm>
          <a:prstGeom prst="rect">
            <a:avLst/>
          </a:prstGeom>
          <a:ln w="12700">
            <a:solidFill>
              <a:schemeClr val="tx1"/>
            </a:solidFill>
          </a:ln>
        </p:spPr>
      </p:pic>
      <p:sp>
        <p:nvSpPr>
          <p:cNvPr id="2" name="TextBox 1">
            <a:extLst>
              <a:ext uri="{FF2B5EF4-FFF2-40B4-BE49-F238E27FC236}">
                <a16:creationId xmlns:a16="http://schemas.microsoft.com/office/drawing/2014/main" id="{4A6C9C59-5834-4D10-977E-406F350B7737}"/>
              </a:ext>
            </a:extLst>
          </p:cNvPr>
          <p:cNvSpPr txBox="1"/>
          <p:nvPr/>
        </p:nvSpPr>
        <p:spPr>
          <a:xfrm>
            <a:off x="3935507" y="2943619"/>
            <a:ext cx="1219200" cy="369332"/>
          </a:xfrm>
          <a:prstGeom prst="rect">
            <a:avLst/>
          </a:prstGeom>
          <a:noFill/>
        </p:spPr>
        <p:txBody>
          <a:bodyPr wrap="square" rtlCol="0">
            <a:spAutoFit/>
          </a:bodyPr>
          <a:lstStyle/>
          <a:p>
            <a:r>
              <a:rPr lang="en-IN" dirty="0">
                <a:solidFill>
                  <a:schemeClr val="bg1"/>
                </a:solidFill>
              </a:rPr>
              <a:t>Excel </a:t>
            </a:r>
          </a:p>
        </p:txBody>
      </p:sp>
    </p:spTree>
    <p:extLst>
      <p:ext uri="{BB962C8B-B14F-4D97-AF65-F5344CB8AC3E}">
        <p14:creationId xmlns:p14="http://schemas.microsoft.com/office/powerpoint/2010/main" val="19518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C7CB5E1-7379-82C7-148C-AEC41CBF3CEB}"/>
              </a:ext>
            </a:extLst>
          </p:cNvPr>
          <p:cNvPicPr>
            <a:picLocks noGrp="1" noChangeAspect="1"/>
          </p:cNvPicPr>
          <p:nvPr>
            <p:ph sz="half" idx="1"/>
          </p:nvPr>
        </p:nvPicPr>
        <p:blipFill>
          <a:blip r:embed="rId2"/>
          <a:stretch>
            <a:fillRect/>
          </a:stretch>
        </p:blipFill>
        <p:spPr>
          <a:xfrm>
            <a:off x="228600" y="3296115"/>
            <a:ext cx="5459505" cy="3073748"/>
          </a:xfrm>
        </p:spPr>
      </p:pic>
      <p:pic>
        <p:nvPicPr>
          <p:cNvPr id="8" name="Content Placeholder 7">
            <a:extLst>
              <a:ext uri="{FF2B5EF4-FFF2-40B4-BE49-F238E27FC236}">
                <a16:creationId xmlns:a16="http://schemas.microsoft.com/office/drawing/2014/main" id="{6B5B9AED-B464-07C9-41C1-3944FE1B06CB}"/>
              </a:ext>
            </a:extLst>
          </p:cNvPr>
          <p:cNvPicPr>
            <a:picLocks noGrp="1" noChangeAspect="1"/>
          </p:cNvPicPr>
          <p:nvPr>
            <p:ph sz="half" idx="2"/>
          </p:nvPr>
        </p:nvPicPr>
        <p:blipFill>
          <a:blip r:embed="rId3"/>
          <a:stretch>
            <a:fillRect/>
          </a:stretch>
        </p:blipFill>
        <p:spPr>
          <a:xfrm>
            <a:off x="1" y="9695"/>
            <a:ext cx="7709646" cy="2956922"/>
          </a:xfrm>
        </p:spPr>
      </p:pic>
      <p:sp>
        <p:nvSpPr>
          <p:cNvPr id="4" name="TextBox 3">
            <a:extLst>
              <a:ext uri="{FF2B5EF4-FFF2-40B4-BE49-F238E27FC236}">
                <a16:creationId xmlns:a16="http://schemas.microsoft.com/office/drawing/2014/main" id="{28CF9764-B195-4DFD-93FE-C264EC7177ED}"/>
              </a:ext>
            </a:extLst>
          </p:cNvPr>
          <p:cNvSpPr txBox="1"/>
          <p:nvPr/>
        </p:nvSpPr>
        <p:spPr>
          <a:xfrm>
            <a:off x="7909660" y="1805884"/>
            <a:ext cx="4159624" cy="3170099"/>
          </a:xfrm>
          <a:prstGeom prst="rect">
            <a:avLst/>
          </a:prstGeom>
          <a:noFill/>
        </p:spPr>
        <p:txBody>
          <a:bodyPr wrap="square" rtlCol="0">
            <a:spAutoFit/>
          </a:bodyPr>
          <a:lstStyle/>
          <a:p>
            <a:r>
              <a:rPr lang="en-US" sz="2000" b="1" dirty="0">
                <a:solidFill>
                  <a:schemeClr val="bg1"/>
                </a:solidFill>
              </a:rPr>
              <a:t>Effects of Attrition :</a:t>
            </a:r>
          </a:p>
          <a:p>
            <a:endParaRPr lang="en-US" dirty="0"/>
          </a:p>
          <a:p>
            <a:pPr marL="285750" indent="-285750">
              <a:buFont typeface="Wingdings" panose="05000000000000000000" pitchFamily="2" charset="2"/>
              <a:buChar char="§"/>
            </a:pPr>
            <a:r>
              <a:rPr lang="en-US" dirty="0"/>
              <a:t>Low productivity - Notice Period, Knowledge Transfer.</a:t>
            </a:r>
          </a:p>
          <a:p>
            <a:pPr marL="285750" indent="-285750">
              <a:buFont typeface="Wingdings" panose="05000000000000000000" pitchFamily="2" charset="2"/>
              <a:buChar char="§"/>
            </a:pPr>
            <a:r>
              <a:rPr lang="en-US" dirty="0"/>
              <a:t>Loss of knowledge, expertise.</a:t>
            </a:r>
          </a:p>
          <a:p>
            <a:pPr marL="285750" indent="-285750">
              <a:buFont typeface="Wingdings" panose="05000000000000000000" pitchFamily="2" charset="2"/>
              <a:buChar char="§"/>
            </a:pPr>
            <a:r>
              <a:rPr lang="en-US" dirty="0"/>
              <a:t>Loss of picked up business relationships.</a:t>
            </a:r>
          </a:p>
          <a:p>
            <a:pPr marL="285750" indent="-285750">
              <a:buFont typeface="Wingdings" panose="05000000000000000000" pitchFamily="2" charset="2"/>
              <a:buChar char="§"/>
            </a:pPr>
            <a:r>
              <a:rPr lang="en-US" dirty="0"/>
              <a:t>Negative impact on other team members.</a:t>
            </a:r>
          </a:p>
          <a:p>
            <a:pPr marL="285750" indent="-285750">
              <a:buFont typeface="Wingdings" panose="05000000000000000000" pitchFamily="2" charset="2"/>
              <a:buChar char="§"/>
            </a:pPr>
            <a:r>
              <a:rPr lang="en-US" dirty="0"/>
              <a:t>Benefit to competitor.</a:t>
            </a:r>
          </a:p>
          <a:p>
            <a:pPr marL="285750" indent="-285750">
              <a:buFont typeface="Wingdings" panose="05000000000000000000" pitchFamily="2" charset="2"/>
              <a:buChar char="§"/>
            </a:pPr>
            <a:r>
              <a:rPr lang="en-US" dirty="0"/>
              <a:t>Excess Work Load.</a:t>
            </a:r>
            <a:endParaRPr lang="en-IN" dirty="0"/>
          </a:p>
        </p:txBody>
      </p:sp>
      <p:sp>
        <p:nvSpPr>
          <p:cNvPr id="5" name="TextBox 4">
            <a:extLst>
              <a:ext uri="{FF2B5EF4-FFF2-40B4-BE49-F238E27FC236}">
                <a16:creationId xmlns:a16="http://schemas.microsoft.com/office/drawing/2014/main" id="{3DC2949F-E42D-41E4-A6AA-0E05328E2EE9}"/>
              </a:ext>
            </a:extLst>
          </p:cNvPr>
          <p:cNvSpPr txBox="1"/>
          <p:nvPr/>
        </p:nvSpPr>
        <p:spPr>
          <a:xfrm>
            <a:off x="2958353" y="2926783"/>
            <a:ext cx="1416424" cy="369332"/>
          </a:xfrm>
          <a:prstGeom prst="rect">
            <a:avLst/>
          </a:prstGeom>
          <a:noFill/>
        </p:spPr>
        <p:txBody>
          <a:bodyPr wrap="square" rtlCol="0">
            <a:spAutoFit/>
          </a:bodyPr>
          <a:lstStyle/>
          <a:p>
            <a:r>
              <a:rPr lang="en-US" dirty="0">
                <a:solidFill>
                  <a:schemeClr val="bg1"/>
                </a:solidFill>
              </a:rPr>
              <a:t>SQL</a:t>
            </a:r>
            <a:endParaRPr lang="en-IN" dirty="0">
              <a:solidFill>
                <a:schemeClr val="bg1"/>
              </a:solidFill>
            </a:endParaRPr>
          </a:p>
        </p:txBody>
      </p:sp>
      <p:sp>
        <p:nvSpPr>
          <p:cNvPr id="7" name="TextBox 6">
            <a:extLst>
              <a:ext uri="{FF2B5EF4-FFF2-40B4-BE49-F238E27FC236}">
                <a16:creationId xmlns:a16="http://schemas.microsoft.com/office/drawing/2014/main" id="{93EEED6B-9997-4F36-AA21-80304FA7947C}"/>
              </a:ext>
            </a:extLst>
          </p:cNvPr>
          <p:cNvSpPr txBox="1"/>
          <p:nvPr/>
        </p:nvSpPr>
        <p:spPr>
          <a:xfrm>
            <a:off x="2438401" y="6369863"/>
            <a:ext cx="2214282" cy="369332"/>
          </a:xfrm>
          <a:prstGeom prst="rect">
            <a:avLst/>
          </a:prstGeom>
          <a:noFill/>
        </p:spPr>
        <p:txBody>
          <a:bodyPr wrap="square" rtlCol="0">
            <a:spAutoFit/>
          </a:bodyPr>
          <a:lstStyle/>
          <a:p>
            <a:r>
              <a:rPr lang="en-US" dirty="0">
                <a:solidFill>
                  <a:schemeClr val="bg1"/>
                </a:solidFill>
              </a:rPr>
              <a:t>Power BI</a:t>
            </a:r>
            <a:endParaRPr lang="en-IN" dirty="0">
              <a:solidFill>
                <a:schemeClr val="bg1"/>
              </a:solidFill>
            </a:endParaRPr>
          </a:p>
        </p:txBody>
      </p:sp>
    </p:spTree>
    <p:extLst>
      <p:ext uri="{BB962C8B-B14F-4D97-AF65-F5344CB8AC3E}">
        <p14:creationId xmlns:p14="http://schemas.microsoft.com/office/powerpoint/2010/main" val="3448817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35ADD9-8EB1-9D68-1359-47685B7902A5}"/>
              </a:ext>
            </a:extLst>
          </p:cNvPr>
          <p:cNvSpPr>
            <a:spLocks noGrp="1"/>
          </p:cNvSpPr>
          <p:nvPr>
            <p:ph type="title"/>
          </p:nvPr>
        </p:nvSpPr>
        <p:spPr>
          <a:xfrm>
            <a:off x="392018" y="-1"/>
            <a:ext cx="10780955" cy="733139"/>
          </a:xfrm>
        </p:spPr>
        <p:txBody>
          <a:bodyPr>
            <a:noAutofit/>
          </a:bodyPr>
          <a:lstStyle/>
          <a:p>
            <a:br>
              <a:rPr lang="en-IN" sz="3200" dirty="0">
                <a:solidFill>
                  <a:schemeClr val="accent2">
                    <a:lumMod val="50000"/>
                  </a:schemeClr>
                </a:solidFill>
              </a:rPr>
            </a:br>
            <a:r>
              <a:rPr lang="en-IN" sz="3200" dirty="0">
                <a:solidFill>
                  <a:schemeClr val="bg1"/>
                </a:solidFill>
              </a:rPr>
              <a:t>Average Hourly rate of Male Research Scientist</a:t>
            </a:r>
            <a:br>
              <a:rPr lang="en-IN" sz="3200" dirty="0">
                <a:solidFill>
                  <a:schemeClr val="accent2">
                    <a:lumMod val="50000"/>
                  </a:schemeClr>
                </a:solidFill>
              </a:rPr>
            </a:br>
            <a:endParaRPr lang="en-IN" sz="3200" dirty="0">
              <a:solidFill>
                <a:schemeClr val="accent2">
                  <a:lumMod val="50000"/>
                </a:schemeClr>
              </a:solidFill>
            </a:endParaRPr>
          </a:p>
        </p:txBody>
      </p:sp>
      <p:pic>
        <p:nvPicPr>
          <p:cNvPr id="18" name="Content Placeholder 17">
            <a:extLst>
              <a:ext uri="{FF2B5EF4-FFF2-40B4-BE49-F238E27FC236}">
                <a16:creationId xmlns:a16="http://schemas.microsoft.com/office/drawing/2014/main" id="{64D0D72B-0BE4-068B-FCB7-163504103866}"/>
              </a:ext>
            </a:extLst>
          </p:cNvPr>
          <p:cNvPicPr>
            <a:picLocks noGrp="1" noChangeAspect="1"/>
          </p:cNvPicPr>
          <p:nvPr>
            <p:ph sz="half" idx="1"/>
          </p:nvPr>
        </p:nvPicPr>
        <p:blipFill rotWithShape="1">
          <a:blip r:embed="rId2"/>
          <a:stretch/>
        </p:blipFill>
        <p:spPr>
          <a:xfrm>
            <a:off x="6674110" y="3173506"/>
            <a:ext cx="5356992" cy="3164399"/>
          </a:xfrm>
          <a:ln w="9525">
            <a:solidFill>
              <a:schemeClr val="tx1"/>
            </a:solidFill>
          </a:ln>
        </p:spPr>
      </p:pic>
      <p:pic>
        <p:nvPicPr>
          <p:cNvPr id="9" name="Content Placeholder 8">
            <a:extLst>
              <a:ext uri="{FF2B5EF4-FFF2-40B4-BE49-F238E27FC236}">
                <a16:creationId xmlns:a16="http://schemas.microsoft.com/office/drawing/2014/main" id="{967BC8AB-137B-6BDF-7574-4542A2657509}"/>
              </a:ext>
            </a:extLst>
          </p:cNvPr>
          <p:cNvPicPr>
            <a:picLocks noGrp="1" noChangeAspect="1"/>
          </p:cNvPicPr>
          <p:nvPr>
            <p:ph sz="half" idx="2"/>
          </p:nvPr>
        </p:nvPicPr>
        <p:blipFill>
          <a:blip r:embed="rId3"/>
          <a:stretch>
            <a:fillRect/>
          </a:stretch>
        </p:blipFill>
        <p:spPr>
          <a:xfrm>
            <a:off x="151390" y="759874"/>
            <a:ext cx="6522719" cy="2118360"/>
          </a:xfrm>
          <a:ln>
            <a:solidFill>
              <a:schemeClr val="tx1"/>
            </a:solidFill>
          </a:ln>
        </p:spPr>
      </p:pic>
      <p:sp>
        <p:nvSpPr>
          <p:cNvPr id="2" name="TextBox 1">
            <a:extLst>
              <a:ext uri="{FF2B5EF4-FFF2-40B4-BE49-F238E27FC236}">
                <a16:creationId xmlns:a16="http://schemas.microsoft.com/office/drawing/2014/main" id="{D6907C43-1467-4CBA-B650-BD1983CEB09B}"/>
              </a:ext>
            </a:extLst>
          </p:cNvPr>
          <p:cNvSpPr txBox="1"/>
          <p:nvPr/>
        </p:nvSpPr>
        <p:spPr>
          <a:xfrm>
            <a:off x="392018" y="3482647"/>
            <a:ext cx="5462195" cy="2308324"/>
          </a:xfrm>
          <a:prstGeom prst="rect">
            <a:avLst/>
          </a:prstGeom>
          <a:noFill/>
        </p:spPr>
        <p:txBody>
          <a:bodyPr wrap="square" rtlCol="0">
            <a:spAutoFit/>
          </a:bodyPr>
          <a:lstStyle/>
          <a:p>
            <a:r>
              <a:rPr lang="en-IN" sz="2400" dirty="0"/>
              <a:t>Many job roles are there in HR dataset like Developer, Research director, Sales executive, Human resources,  etc. This KPI is to find out the average hourly rate of male research scientists.</a:t>
            </a:r>
          </a:p>
        </p:txBody>
      </p:sp>
      <p:sp>
        <p:nvSpPr>
          <p:cNvPr id="3" name="TextBox 2">
            <a:extLst>
              <a:ext uri="{FF2B5EF4-FFF2-40B4-BE49-F238E27FC236}">
                <a16:creationId xmlns:a16="http://schemas.microsoft.com/office/drawing/2014/main" id="{F4FCE19F-2F07-C274-BB9B-56BBDAE07FDF}"/>
              </a:ext>
            </a:extLst>
          </p:cNvPr>
          <p:cNvSpPr txBox="1"/>
          <p:nvPr/>
        </p:nvSpPr>
        <p:spPr>
          <a:xfrm>
            <a:off x="2664736" y="2904970"/>
            <a:ext cx="1126380" cy="370840"/>
          </a:xfrm>
          <a:prstGeom prst="rect">
            <a:avLst/>
          </a:prstGeom>
          <a:noFill/>
        </p:spPr>
        <p:txBody>
          <a:bodyPr wrap="square" rtlCol="0">
            <a:spAutoFit/>
          </a:bodyPr>
          <a:lstStyle/>
          <a:p>
            <a:r>
              <a:rPr lang="en-IN" dirty="0">
                <a:solidFill>
                  <a:schemeClr val="bg1"/>
                </a:solidFill>
              </a:rPr>
              <a:t>Excel</a:t>
            </a:r>
          </a:p>
        </p:txBody>
      </p:sp>
      <p:sp>
        <p:nvSpPr>
          <p:cNvPr id="4" name="TextBox 3">
            <a:extLst>
              <a:ext uri="{FF2B5EF4-FFF2-40B4-BE49-F238E27FC236}">
                <a16:creationId xmlns:a16="http://schemas.microsoft.com/office/drawing/2014/main" id="{30E8C363-E69E-765C-FB85-B7E0446501F4}"/>
              </a:ext>
            </a:extLst>
          </p:cNvPr>
          <p:cNvSpPr txBox="1"/>
          <p:nvPr/>
        </p:nvSpPr>
        <p:spPr>
          <a:xfrm>
            <a:off x="8737207" y="6337905"/>
            <a:ext cx="1507864" cy="369332"/>
          </a:xfrm>
          <a:prstGeom prst="rect">
            <a:avLst/>
          </a:prstGeom>
          <a:noFill/>
        </p:spPr>
        <p:txBody>
          <a:bodyPr wrap="square" rtlCol="0">
            <a:spAutoFit/>
          </a:bodyPr>
          <a:lstStyle/>
          <a:p>
            <a:r>
              <a:rPr lang="en-IN" dirty="0">
                <a:solidFill>
                  <a:schemeClr val="bg1"/>
                </a:solidFill>
              </a:rPr>
              <a:t>Tableau</a:t>
            </a:r>
          </a:p>
        </p:txBody>
      </p:sp>
    </p:spTree>
    <p:extLst>
      <p:ext uri="{BB962C8B-B14F-4D97-AF65-F5344CB8AC3E}">
        <p14:creationId xmlns:p14="http://schemas.microsoft.com/office/powerpoint/2010/main" val="361563028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documentManagement/type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terms/"/>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1970</TotalTime>
  <Words>813</Words>
  <Application>Microsoft Office PowerPoint</Application>
  <PresentationFormat>Widescreen</PresentationFormat>
  <Paragraphs>122</Paragraphs>
  <Slides>22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22</vt:i4>
      </vt:variant>
    </vt:vector>
  </HeadingPairs>
  <TitlesOfParts>
    <vt:vector size="28" baseType="lpstr">
      <vt:lpstr>Calibri</vt:lpstr>
      <vt:lpstr>Century Gothic</vt:lpstr>
      <vt:lpstr>Wingdings</vt:lpstr>
      <vt:lpstr>Wingdings 3</vt:lpstr>
      <vt:lpstr>Slice</vt:lpstr>
      <vt:lpstr>1_Slice</vt:lpstr>
      <vt:lpstr>HR Analytics Employee Retention</vt:lpstr>
      <vt:lpstr>Mentor : MR.Shubham kabre</vt:lpstr>
      <vt:lpstr>Agenda:</vt:lpstr>
      <vt:lpstr>Introduction:</vt:lpstr>
      <vt:lpstr>Business Objective:</vt:lpstr>
      <vt:lpstr>    Average Attrition rate for all Departments   </vt:lpstr>
      <vt:lpstr>PowerPoint Presentation</vt:lpstr>
      <vt:lpstr>PowerPoint Presentation</vt:lpstr>
      <vt:lpstr> Average Hourly rate of Male Research Scientist </vt:lpstr>
      <vt:lpstr>PowerPoint Presentation</vt:lpstr>
      <vt:lpstr> Attrition rate Vs Monthly income stats </vt:lpstr>
      <vt:lpstr>PowerPoint Presentation</vt:lpstr>
      <vt:lpstr> Average working years for each Department </vt:lpstr>
      <vt:lpstr>PowerPoint Presentation</vt:lpstr>
      <vt:lpstr>  Job Role Vs Work life balance  </vt:lpstr>
      <vt:lpstr>PowerPoint Presentation</vt:lpstr>
      <vt:lpstr> Attrition rate Vs Year since last promotion relation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        HR Analytics  Project Name:     Employee Retention</dc:title>
  <dc:creator>Chinmay S M</dc:creator>
  <cp:lastModifiedBy>chinmaysm66@gmail.com</cp:lastModifiedBy>
  <cp:revision>30</cp:revision>
  <dcterms:created xsi:type="dcterms:W3CDTF">2023-02-21T05:43:54Z</dcterms:created>
  <dcterms:modified xsi:type="dcterms:W3CDTF">2023-02-26T10:57:08Z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